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416" r:id="rId2"/>
    <p:sldId id="457" r:id="rId3"/>
    <p:sldId id="462" r:id="rId4"/>
    <p:sldId id="463" r:id="rId5"/>
    <p:sldId id="465" r:id="rId6"/>
    <p:sldId id="458" r:id="rId7"/>
    <p:sldId id="466" r:id="rId8"/>
    <p:sldId id="468" r:id="rId9"/>
    <p:sldId id="467" r:id="rId10"/>
    <p:sldId id="470" r:id="rId11"/>
    <p:sldId id="417" r:id="rId1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4C"/>
    <a:srgbClr val="FF3300"/>
    <a:srgbClr val="008080"/>
    <a:srgbClr val="006260"/>
    <a:srgbClr val="333399"/>
    <a:srgbClr val="0033CC"/>
    <a:srgbClr val="CC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043" autoAdjust="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t" anchorCtr="0" compatLnSpc="1">
            <a:prstTxWarp prst="textNoShape">
              <a:avLst/>
            </a:prstTxWarp>
          </a:bodyPr>
          <a:lstStyle>
            <a:lvl1pPr defTabSz="9314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0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t" anchorCtr="0" compatLnSpc="1">
            <a:prstTxWarp prst="textNoShape">
              <a:avLst/>
            </a:prstTxWarp>
          </a:bodyPr>
          <a:lstStyle>
            <a:lvl1pPr algn="r" defTabSz="9314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3437"/>
            <a:ext cx="5439101" cy="446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66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b" anchorCtr="0" compatLnSpc="1">
            <a:prstTxWarp prst="textNoShape">
              <a:avLst/>
            </a:prstTxWarp>
          </a:bodyPr>
          <a:lstStyle>
            <a:lvl1pPr defTabSz="9314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430066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b" anchorCtr="0" compatLnSpc="1">
            <a:prstTxWarp prst="textNoShape">
              <a:avLst/>
            </a:prstTxWarp>
          </a:bodyPr>
          <a:lstStyle>
            <a:lvl1pPr algn="r" defTabSz="931436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FE0FF2C-AFEC-4CB3-9C46-E0B715276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43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8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9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8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6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4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 txBox="1">
            <a:spLocks noGrp="1" noChangeArrowheads="1"/>
          </p:cNvSpPr>
          <p:nvPr/>
        </p:nvSpPr>
        <p:spPr bwMode="auto">
          <a:xfrm>
            <a:off x="3851429" y="9430066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60" tIns="46980" rIns="93960" bIns="46980" anchor="b"/>
          <a:lstStyle/>
          <a:p>
            <a:pPr algn="r" defTabSz="938479"/>
            <a:fld id="{8B6F09CC-85C4-4E50-A803-846E4AF7D2BF}" type="slidenum">
              <a:rPr lang="ru-RU" sz="1200"/>
              <a:pPr algn="r" defTabSz="938479"/>
              <a:t>6</a:t>
            </a:fld>
            <a:endParaRPr lang="ru-RU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34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6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F703-4532-4E2B-8425-EA58B56F0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50064-1533-4F87-94C1-2E2381DE8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0B5C0-AF4C-4AFB-8915-F6AA53C39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1E5C9-171C-404D-8D40-5F38D9150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9216-3F01-4CEA-A3E7-35FC24059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FFD7-1A93-4CE7-A7AD-7634ABC3A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92498-87AA-463A-BF7D-93F3EFFBE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4653-903F-4465-A4E2-74680679A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BE0D-53E8-4BB9-A9AC-830199A9C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D450-3600-43EB-B45B-BCE02444A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F651-7498-4248-9A16-F0EFECBDC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3566-B83F-472C-94F7-F224BC436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69EA-42E5-48B2-BF19-6EF5E6F39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400E78A-586E-4884-BF14-F2E053828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  <p:sldLayoutId id="214748454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lympiad.fas.gov.ru/listvuz.ph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9"/>
          <p:cNvSpPr>
            <a:spLocks noChangeArrowheads="1"/>
          </p:cNvSpPr>
          <p:nvPr/>
        </p:nvSpPr>
        <p:spPr bwMode="auto">
          <a:xfrm>
            <a:off x="251520" y="2942752"/>
            <a:ext cx="864710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600" b="1" dirty="0">
              <a:solidFill>
                <a:srgbClr val="333399"/>
              </a:solidFill>
              <a:ea typeface="ＭＳ Ｐゴシック" pitchFamily="34" charset="-128"/>
            </a:endParaRPr>
          </a:p>
          <a:p>
            <a:pPr algn="r"/>
            <a:endParaRPr lang="ru-RU" sz="1600" b="1" dirty="0">
              <a:solidFill>
                <a:srgbClr val="333399"/>
              </a:solidFill>
              <a:ea typeface="ＭＳ Ｐゴシック" pitchFamily="34" charset="-128"/>
            </a:endParaRPr>
          </a:p>
          <a:p>
            <a:pPr algn="ctr"/>
            <a:r>
              <a:rPr lang="ru-RU" sz="2800" b="1" dirty="0" smtClean="0"/>
              <a:t>Антимонопольная политика: наука, практика, образование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r"/>
            <a:endParaRPr lang="ru-RU" sz="2000" b="1" dirty="0">
              <a:solidFill>
                <a:srgbClr val="008080"/>
              </a:solidFill>
              <a:ea typeface="ＭＳ Ｐゴシック" pitchFamily="34" charset="-128"/>
            </a:endParaRPr>
          </a:p>
          <a:p>
            <a:pPr algn="r"/>
            <a:endParaRPr lang="ru-RU" sz="2000" b="1" dirty="0">
              <a:solidFill>
                <a:srgbClr val="008080"/>
              </a:solidFill>
              <a:ea typeface="ＭＳ Ｐゴシック" pitchFamily="34" charset="-128"/>
            </a:endParaRPr>
          </a:p>
          <a:p>
            <a:pPr algn="r"/>
            <a:endParaRPr lang="ru-RU" altLang="ru-RU" sz="2000" b="1" dirty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1260475" y="198913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b="1">
                <a:solidFill>
                  <a:srgbClr val="008080"/>
                </a:solidFill>
                <a:ea typeface="ＭＳ Ｐゴシック" pitchFamily="34" charset="-128"/>
              </a:rPr>
              <a:t>ФЕДЕРАЛЬНАЯ АНТИМОНОПОЛЬНАЯ СЛУЖБА</a:t>
            </a:r>
            <a:endParaRPr lang="en-US" altLang="ru-RU" b="1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3937416" y="5517232"/>
            <a:ext cx="50636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800" b="1" i="1" dirty="0" smtClean="0">
                <a:solidFill>
                  <a:srgbClr val="008080"/>
                </a:solidFill>
                <a:ea typeface="ＭＳ Ｐゴシック" pitchFamily="34" charset="-128"/>
              </a:rPr>
              <a:t>Заместитель руководителя ФАС России</a:t>
            </a:r>
          </a:p>
          <a:p>
            <a:pPr algn="r"/>
            <a:r>
              <a:rPr lang="ru-RU" sz="1800" b="1" i="1" dirty="0" smtClean="0">
                <a:solidFill>
                  <a:srgbClr val="008080"/>
                </a:solidFill>
                <a:ea typeface="ＭＳ Ｐゴシック" pitchFamily="34" charset="-128"/>
              </a:rPr>
              <a:t>С.А. </a:t>
            </a:r>
            <a:r>
              <a:rPr lang="ru-RU" sz="1800" b="1" i="1" dirty="0" err="1" smtClean="0">
                <a:solidFill>
                  <a:srgbClr val="008080"/>
                </a:solidFill>
                <a:ea typeface="ＭＳ Ｐゴシック" pitchFamily="34" charset="-128"/>
              </a:rPr>
              <a:t>Пузыревский</a:t>
            </a:r>
            <a:endParaRPr lang="ru-RU" sz="1800" b="1" i="1" dirty="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 algn="r"/>
            <a:r>
              <a:rPr lang="ru-RU" sz="1800" b="1" i="1" dirty="0" smtClean="0">
                <a:solidFill>
                  <a:srgbClr val="008080"/>
                </a:solidFill>
                <a:ea typeface="ＭＳ Ｐゴシック" pitchFamily="34" charset="-128"/>
              </a:rPr>
              <a:t>Москва, </a:t>
            </a:r>
            <a:r>
              <a:rPr lang="en-US" sz="1800" b="1" i="1" dirty="0" smtClean="0">
                <a:solidFill>
                  <a:srgbClr val="008080"/>
                </a:solidFill>
                <a:ea typeface="ＭＳ Ｐゴシック" pitchFamily="34" charset="-128"/>
              </a:rPr>
              <a:t>7</a:t>
            </a:r>
            <a:r>
              <a:rPr lang="ru-RU" sz="1800" b="1" i="1" dirty="0" smtClean="0">
                <a:solidFill>
                  <a:srgbClr val="008080"/>
                </a:solidFill>
                <a:ea typeface="ＭＳ Ｐゴシック" pitchFamily="34" charset="-128"/>
              </a:rPr>
              <a:t>-</a:t>
            </a:r>
            <a:r>
              <a:rPr lang="en-US" sz="1800" b="1" i="1" dirty="0" smtClean="0">
                <a:solidFill>
                  <a:srgbClr val="008080"/>
                </a:solidFill>
                <a:ea typeface="ＭＳ Ｐゴシック" pitchFamily="34" charset="-128"/>
              </a:rPr>
              <a:t>8</a:t>
            </a:r>
            <a:r>
              <a:rPr lang="ru-RU" sz="1800" b="1" i="1" dirty="0" smtClean="0">
                <a:solidFill>
                  <a:srgbClr val="008080"/>
                </a:solidFill>
                <a:ea typeface="ＭＳ Ｐゴシック" pitchFamily="34" charset="-128"/>
              </a:rPr>
              <a:t> декабря 2016 </a:t>
            </a:r>
            <a:r>
              <a:rPr lang="ru-RU" sz="1800" b="1" i="1" dirty="0">
                <a:solidFill>
                  <a:srgbClr val="008080"/>
                </a:solidFill>
                <a:ea typeface="ＭＳ Ｐゴシック" pitchFamily="34" charset="-128"/>
              </a:rPr>
              <a:t>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85728"/>
            <a:ext cx="6572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indent="-354013" algn="r">
              <a:spcBef>
                <a:spcPts val="1800"/>
              </a:spcBef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  <a:defRPr/>
            </a:pPr>
            <a:r>
              <a:rPr lang="ru-RU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«Свобода конкуренции и эффективная защита предпринимательства        ради будущего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2942558"/>
            <a:ext cx="6119812" cy="3637629"/>
          </a:xfrm>
        </p:spPr>
        <p:txBody>
          <a:bodyPr/>
          <a:lstStyle/>
          <a:p>
            <a:pPr marL="685800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Национальному совету при Президенте Российской Федерации по профессиональным квалификациям рассмотреть возможность создания Совета профессиональных квалификаций в сфере конкурентного права и разработки соответствующего </a:t>
            </a:r>
            <a:r>
              <a:rPr lang="ru-RU" sz="22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</a:p>
          <a:p>
            <a:pPr marL="685800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Министерству </a:t>
            </a:r>
            <a:r>
              <a:rPr lang="ru-RU" sz="2200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и науки Российской Федерации  рассмотреть возможность включения в </a:t>
            </a:r>
            <a:r>
              <a:rPr lang="ru-RU" sz="22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номенклатуру специальностей научных работников отдельной специальности («конкурентное право»)</a:t>
            </a:r>
            <a:r>
              <a:rPr lang="ru-RU" sz="2200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 которой присуждается ученая </a:t>
            </a:r>
            <a:r>
              <a:rPr lang="ru-RU" sz="22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степень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7237D5-FA65-46D8-93CF-AF6E3C9AB459}" type="slidenum">
              <a:rPr lang="ru-RU" altLang="ru-RU" sz="1600" smtClean="0">
                <a:solidFill>
                  <a:schemeClr val="bg1"/>
                </a:solidFill>
              </a:rPr>
              <a:pPr/>
              <a:t>10</a:t>
            </a:fld>
            <a:endParaRPr lang="ru-RU" altLang="ru-RU" sz="1600" smtClean="0">
              <a:solidFill>
                <a:schemeClr val="bg1"/>
              </a:solidFill>
            </a:endParaRPr>
          </a:p>
        </p:txBody>
      </p:sp>
      <p:pic>
        <p:nvPicPr>
          <p:cNvPr id="9221" name="Picture 2" descr="http://cleaningservicesgroup.com.au/wp-content/uploads/2013/03/shutterstock_priority-tick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23361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2400" b="1" kern="0" dirty="0" smtClean="0">
                <a:solidFill>
                  <a:schemeClr val="bg1"/>
                </a:solidFill>
              </a:rPr>
              <a:t>НАЦИОНАЛЬНЫЙ ПЛАН ПО РАЗВИТИЮ КОНКУРЕНЦИИ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388184" y="966637"/>
            <a:ext cx="8640514" cy="15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2400" b="1" kern="0" dirty="0" smtClean="0">
                <a:solidFill>
                  <a:srgbClr val="FF0066"/>
                </a:solidFill>
              </a:rPr>
              <a:t>Идея создания Национального плана развития конкуренции  на 2017-2018гг. одобрена Президентом России </a:t>
            </a:r>
            <a:r>
              <a:rPr lang="ru-RU" altLang="ru-RU" sz="2400" b="1" kern="0" dirty="0" err="1" smtClean="0">
                <a:solidFill>
                  <a:srgbClr val="FF0066"/>
                </a:solidFill>
              </a:rPr>
              <a:t>В.В.Путиным</a:t>
            </a:r>
            <a:r>
              <a:rPr lang="ru-RU" altLang="ru-RU" sz="2400" b="1" kern="0" dirty="0" smtClean="0">
                <a:solidFill>
                  <a:srgbClr val="FF0066"/>
                </a:solidFill>
              </a:rPr>
              <a:t> и Председателем Правительства России </a:t>
            </a:r>
            <a:r>
              <a:rPr lang="ru-RU" altLang="ru-RU" sz="2400" b="1" kern="0" dirty="0" err="1" smtClean="0">
                <a:solidFill>
                  <a:srgbClr val="FF0066"/>
                </a:solidFill>
              </a:rPr>
              <a:t>Д.А.Медведевым</a:t>
            </a:r>
            <a:r>
              <a:rPr lang="ru-RU" altLang="ru-RU" sz="2400" b="1" kern="0" dirty="0" smtClean="0">
                <a:solidFill>
                  <a:srgbClr val="FF0066"/>
                </a:solidFill>
              </a:rPr>
              <a:t>.</a:t>
            </a:r>
            <a:endParaRPr lang="ru-RU" altLang="ru-RU" kern="0" dirty="0" smtClean="0"/>
          </a:p>
        </p:txBody>
      </p:sp>
    </p:spTree>
    <p:extLst>
      <p:ext uri="{BB962C8B-B14F-4D97-AF65-F5344CB8AC3E}">
        <p14:creationId xmlns:p14="http://schemas.microsoft.com/office/powerpoint/2010/main" val="37648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990600" y="892175"/>
            <a:ext cx="73453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333399"/>
                </a:solidFill>
              </a:rPr>
              <a:t>СПАСИБО ЗА ВНИМАНИЕ!</a:t>
            </a:r>
          </a:p>
          <a:p>
            <a:endParaRPr lang="en-US">
              <a:solidFill>
                <a:srgbClr val="333399"/>
              </a:solidFill>
            </a:endParaRPr>
          </a:p>
          <a:p>
            <a:r>
              <a:rPr lang="en-US">
                <a:solidFill>
                  <a:srgbClr val="333399"/>
                </a:solidFill>
              </a:rPr>
              <a:t/>
            </a:r>
            <a:br>
              <a:rPr lang="en-US">
                <a:solidFill>
                  <a:srgbClr val="333399"/>
                </a:solidFill>
              </a:rPr>
            </a:br>
            <a:endParaRPr lang="ru-RU">
              <a:solidFill>
                <a:srgbClr val="333399"/>
              </a:solidFill>
            </a:endParaRPr>
          </a:p>
        </p:txBody>
      </p: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2514600" y="1773238"/>
            <a:ext cx="4540250" cy="2362200"/>
            <a:chOff x="1676400" y="2743200"/>
            <a:chExt cx="4191000" cy="2362200"/>
          </a:xfrm>
        </p:grpSpPr>
        <p:pic>
          <p:nvPicPr>
            <p:cNvPr id="21515" name="Picture 5" descr="FAS-logo-colo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7" descr="twitter_newbird_blu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TextBox 8"/>
            <p:cNvSpPr txBox="1">
              <a:spLocks noChangeArrowheads="1"/>
            </p:cNvSpPr>
            <p:nvPr/>
          </p:nvSpPr>
          <p:spPr bwMode="auto">
            <a:xfrm>
              <a:off x="2536573" y="281940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www.fas.gov.ru</a:t>
              </a:r>
            </a:p>
          </p:txBody>
        </p:sp>
        <p:sp>
          <p:nvSpPr>
            <p:cNvPr id="21519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FAS-book</a:t>
              </a:r>
            </a:p>
          </p:txBody>
        </p:sp>
        <p:sp>
          <p:nvSpPr>
            <p:cNvPr id="21520" name="TextBox 10"/>
            <p:cNvSpPr txBox="1">
              <a:spLocks noChangeArrowheads="1"/>
            </p:cNvSpPr>
            <p:nvPr/>
          </p:nvSpPr>
          <p:spPr bwMode="auto">
            <a:xfrm>
              <a:off x="2536573" y="4343400"/>
              <a:ext cx="259813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rus_fas</a:t>
              </a:r>
            </a:p>
          </p:txBody>
        </p:sp>
      </p:grpSp>
      <p:pic>
        <p:nvPicPr>
          <p:cNvPr id="215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213" y="4135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3441700" y="4152900"/>
            <a:ext cx="2524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fasovka</a:t>
            </a:r>
            <a:endParaRPr lang="ru-RU" sz="3000">
              <a:solidFill>
                <a:srgbClr val="333399"/>
              </a:solidFill>
            </a:endParaRPr>
          </a:p>
        </p:txBody>
      </p: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4813300" y="3373438"/>
            <a:ext cx="2514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&amp; fas_rf (eng)</a:t>
            </a:r>
            <a:endParaRPr lang="en-US" sz="3000"/>
          </a:p>
        </p:txBody>
      </p:sp>
      <p:pic>
        <p:nvPicPr>
          <p:cNvPr id="21511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9688" y="5805488"/>
            <a:ext cx="78581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3443288" y="5805488"/>
            <a:ext cx="4967287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>
                <a:solidFill>
                  <a:srgbClr val="333399"/>
                </a:solidFill>
              </a:rPr>
              <a:t>international@fas.gov.ru</a:t>
            </a:r>
          </a:p>
        </p:txBody>
      </p:sp>
      <p:pic>
        <p:nvPicPr>
          <p:cNvPr id="21513" name="Picture 2" descr="Вконтакт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2875" y="5008563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Прямоугольник 12"/>
          <p:cNvSpPr>
            <a:spLocks noChangeArrowheads="1"/>
          </p:cNvSpPr>
          <p:nvPr/>
        </p:nvSpPr>
        <p:spPr bwMode="auto">
          <a:xfrm>
            <a:off x="3451225" y="4995863"/>
            <a:ext cx="1444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fas_rus</a:t>
            </a:r>
            <a:endParaRPr lang="ru-RU" sz="30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olgin\Desktop\слет кафедр\APR6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488" y="2214554"/>
            <a:ext cx="3696916" cy="2957532"/>
          </a:xfrm>
          <a:prstGeom prst="rect">
            <a:avLst/>
          </a:prstGeom>
          <a:noFill/>
          <a:ln>
            <a:noFill/>
          </a:ln>
        </p:spPr>
      </p:pic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651696-3A67-435C-AF7F-8AEA4DD98DBA}" type="slidenum">
              <a:rPr lang="ru-RU" smtClean="0">
                <a:ea typeface="ＭＳ Ｐゴシック" pitchFamily="34" charset="-128"/>
              </a:rPr>
              <a:pPr/>
              <a:t>2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4760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ЦЕЛИ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142984"/>
            <a:ext cx="80010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200" dirty="0"/>
              <a:t>Обобщение результатов работы и планах развития научной и образовательной деятельности кафедр и </a:t>
            </a:r>
            <a:r>
              <a:rPr lang="ru-RU" sz="2200" dirty="0" smtClean="0"/>
              <a:t>центров.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22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2200" dirty="0" smtClean="0"/>
              <a:t>Создание системы и механизмов координации научной и образовательной деятельности в области антимонопольного регулирования.</a:t>
            </a:r>
          </a:p>
          <a:p>
            <a:pPr marL="342900" indent="-342900" algn="just"/>
            <a:endParaRPr lang="ru-RU" sz="2200" dirty="0" smtClean="0"/>
          </a:p>
          <a:p>
            <a:pPr marL="342900" lvl="0" indent="-342900" algn="just"/>
            <a:r>
              <a:rPr lang="ru-RU" sz="2200" dirty="0" smtClean="0"/>
              <a:t>3. Разработка инновационных подходов и инструментов организации образовательных и научных программ.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2200" dirty="0" smtClean="0"/>
          </a:p>
          <a:p>
            <a:pPr algn="just"/>
            <a:r>
              <a:rPr lang="ru-RU" sz="2200" dirty="0" smtClean="0"/>
              <a:t> </a:t>
            </a:r>
            <a:r>
              <a:rPr lang="ru-RU" sz="2200" i="1" u="sng" dirty="0" smtClean="0"/>
              <a:t>Дополнительные цели</a:t>
            </a:r>
            <a:r>
              <a:rPr lang="en-US" sz="2200" i="1" u="sng" dirty="0" smtClean="0"/>
              <a:t>:</a:t>
            </a:r>
            <a:endParaRPr lang="ru-RU" sz="2200" i="1" u="sng" dirty="0" smtClean="0"/>
          </a:p>
          <a:p>
            <a:pPr algn="just"/>
            <a:endParaRPr lang="ru-RU" sz="2200" i="1" u="sng" dirty="0" smtClean="0"/>
          </a:p>
          <a:p>
            <a:pPr lvl="0" indent="363538" algn="just">
              <a:buFont typeface="Wingdings" pitchFamily="2" charset="2"/>
              <a:buChar char="ü"/>
            </a:pPr>
            <a:r>
              <a:rPr lang="ru-RU" sz="2200" dirty="0" smtClean="0"/>
              <a:t> </a:t>
            </a:r>
            <a:r>
              <a:rPr lang="ru-RU" sz="2200" dirty="0" err="1" smtClean="0"/>
              <a:t>адвокатирование</a:t>
            </a:r>
            <a:r>
              <a:rPr lang="ru-RU" sz="2200" dirty="0" smtClean="0"/>
              <a:t> конкуренции;</a:t>
            </a:r>
          </a:p>
          <a:p>
            <a:pPr lvl="0" indent="363538" algn="just">
              <a:buFont typeface="Wingdings" pitchFamily="2" charset="2"/>
              <a:buChar char="ü"/>
            </a:pPr>
            <a:r>
              <a:rPr lang="ru-RU" sz="2200" dirty="0" smtClean="0"/>
              <a:t> популяризация деятельности базовых кафедр антимонопольного права и регулирования.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651696-3A67-435C-AF7F-8AEA4DD98DBA}" type="slidenum">
              <a:rPr lang="ru-RU" smtClean="0">
                <a:ea typeface="ＭＳ Ｐゴシック" pitchFamily="34" charset="-128"/>
              </a:rPr>
              <a:pPr/>
              <a:t>3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Итоговые решения первой конференции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000108"/>
            <a:ext cx="6104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 </a:t>
            </a:r>
            <a:r>
              <a:rPr lang="ru-RU" sz="1200" dirty="0" smtClean="0"/>
              <a:t> </a:t>
            </a:r>
            <a:r>
              <a:rPr lang="ru-RU" b="1" dirty="0" smtClean="0">
                <a:solidFill>
                  <a:schemeClr val="accent2"/>
                </a:solidFill>
              </a:rPr>
              <a:t>Первая конференция «Антимонопольная </a:t>
            </a:r>
            <a:r>
              <a:rPr lang="ru-RU" b="1" dirty="0">
                <a:solidFill>
                  <a:schemeClr val="accent2"/>
                </a:solidFill>
              </a:rPr>
              <a:t>политика: наука, практика, </a:t>
            </a:r>
            <a:r>
              <a:rPr lang="ru-RU" b="1" dirty="0" smtClean="0">
                <a:solidFill>
                  <a:schemeClr val="accent2"/>
                </a:solidFill>
              </a:rPr>
              <a:t>образование»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состоялась 17-18 декабря 2015 года</a:t>
            </a:r>
            <a:endParaRPr lang="ru-RU" b="1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677325"/>
            <a:ext cx="84249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2" algn="just"/>
            <a:r>
              <a:rPr lang="ru-RU" b="1" dirty="0" smtClean="0">
                <a:latin typeface="+mn-lt"/>
              </a:rPr>
              <a:t>Итоговые решения:</a:t>
            </a:r>
          </a:p>
          <a:p>
            <a:pPr marL="539750" indent="-363538" algn="just">
              <a:buFont typeface="Wingdings" pitchFamily="2" charset="2"/>
              <a:buChar char="ü"/>
            </a:pPr>
            <a:r>
              <a:rPr lang="ru-RU" sz="2000" dirty="0" smtClean="0">
                <a:latin typeface="+mn-lt"/>
              </a:rPr>
              <a:t>Создан Научно-методический совет </a:t>
            </a:r>
            <a:r>
              <a:rPr lang="ru-RU" sz="2000" dirty="0">
                <a:latin typeface="+mn-lt"/>
              </a:rPr>
              <a:t>образовательных организаций и кафедр конкурентного права и антимонопольного </a:t>
            </a:r>
            <a:r>
              <a:rPr lang="ru-RU" sz="2000" dirty="0" smtClean="0">
                <a:latin typeface="+mn-lt"/>
              </a:rPr>
              <a:t>регулирования</a:t>
            </a:r>
          </a:p>
          <a:p>
            <a:pPr marL="539750" lvl="0" indent="-363538" algn="just">
              <a:buFont typeface="Wingdings" pitchFamily="2" charset="2"/>
              <a:buChar char="ü"/>
            </a:pPr>
            <a:r>
              <a:rPr lang="ru-RU" sz="2000" dirty="0" smtClean="0">
                <a:latin typeface="+mn-lt"/>
              </a:rPr>
              <a:t>Принято решения о проведении ежегодной олимпиады школьников «Конкурентное право»; создание единого информационного портала на сайте ФАС России (ответственное подразделение – Управление общественных связей).</a:t>
            </a:r>
          </a:p>
          <a:p>
            <a:pPr marL="539750" lvl="0" indent="-363538" algn="just">
              <a:buFont typeface="Wingdings" pitchFamily="2" charset="2"/>
              <a:buChar char="ü"/>
            </a:pPr>
            <a:r>
              <a:rPr lang="ru-RU" sz="2000" dirty="0" smtClean="0">
                <a:latin typeface="+mn-lt"/>
              </a:rPr>
              <a:t>Принято решение о проведении в 2016 году Второй Международной научно-практической конференции «Антимонопольная политика: наука, практика, образование» на стадии подписания</a:t>
            </a:r>
          </a:p>
        </p:txBody>
      </p:sp>
      <p:pic>
        <p:nvPicPr>
          <p:cNvPr id="8" name="Picture 1" descr="C:\Users\volgin\Desktop\P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67" y="969229"/>
            <a:ext cx="2057488" cy="16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651696-3A67-435C-AF7F-8AEA4DD98DBA}" type="slidenum">
              <a:rPr lang="ru-RU" smtClean="0">
                <a:ea typeface="ＭＳ Ｐゴシック" pitchFamily="34" charset="-128"/>
              </a:rPr>
              <a:pPr/>
              <a:t>4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6146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НАУЧНО-МЕТОДИЧЕСКИЙ СОВЕТ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1032144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 </a:t>
            </a:r>
            <a:r>
              <a:rPr lang="ru-RU" sz="1200" dirty="0" smtClean="0"/>
              <a:t> </a:t>
            </a:r>
            <a:r>
              <a:rPr lang="ru-RU" sz="2800" b="1" dirty="0"/>
              <a:t>В 2016 году Научно-методический совет провел два </a:t>
            </a:r>
            <a:r>
              <a:rPr lang="ru-RU" sz="2800" b="1" dirty="0" smtClean="0"/>
              <a:t>заседания</a:t>
            </a:r>
          </a:p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Москве и </a:t>
            </a:r>
            <a:r>
              <a:rPr lang="ru-RU" sz="2800" b="1" dirty="0" smtClean="0"/>
              <a:t>Саратове</a:t>
            </a:r>
            <a:endParaRPr lang="ru-RU" sz="2800" b="1" dirty="0"/>
          </a:p>
          <a:p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899616"/>
            <a:ext cx="8317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2" algn="just"/>
            <a:r>
              <a:rPr lang="ru-RU" sz="3200" b="1" dirty="0" smtClean="0"/>
              <a:t>Приняты решения:</a:t>
            </a:r>
            <a:endParaRPr lang="ru-RU" sz="3200" b="1" dirty="0"/>
          </a:p>
          <a:p>
            <a:pPr marL="519112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</a:rPr>
              <a:t>Утверждена базовая программа курса «Конкурентное право»</a:t>
            </a:r>
          </a:p>
          <a:p>
            <a:pPr marL="519112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</a:rPr>
              <a:t>Рассмотрены и одобрены проекты разъяснений ФАС России по вопросам применения антимонопольного законодательства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" y="944252"/>
            <a:ext cx="4260627" cy="28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651696-3A67-435C-AF7F-8AEA4DD98DBA}" type="slidenum">
              <a:rPr lang="ru-RU" smtClean="0">
                <a:ea typeface="ＭＳ Ｐゴシック" pitchFamily="34" charset="-128"/>
              </a:rPr>
              <a:pPr/>
              <a:t>5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045248"/>
            <a:ext cx="8289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/>
              <a:t>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2016 году кафедры открыли:</a:t>
            </a:r>
          </a:p>
          <a:p>
            <a:pPr marL="324000" lvl="0" indent="-457200" algn="just">
              <a:buFont typeface="+mj-lt"/>
              <a:buAutoNum type="arabicPeriod"/>
            </a:pPr>
            <a:r>
              <a:rPr lang="ru-RU" sz="2000" dirty="0" smtClean="0"/>
              <a:t>Российский экономический университет </a:t>
            </a:r>
            <a:r>
              <a:rPr lang="ru-RU" sz="2000" dirty="0"/>
              <a:t>имени Г.В. </a:t>
            </a:r>
            <a:r>
              <a:rPr lang="ru-RU" sz="2000" dirty="0" smtClean="0"/>
              <a:t>Плеханова,</a:t>
            </a:r>
          </a:p>
          <a:p>
            <a:pPr marL="324000" lvl="0" indent="-457200" algn="just">
              <a:buFont typeface="+mj-lt"/>
              <a:buAutoNum type="arabicPeriod"/>
            </a:pPr>
            <a:r>
              <a:rPr lang="ru-RU" sz="2000" dirty="0" smtClean="0"/>
              <a:t>Саратовский государственный университет </a:t>
            </a:r>
            <a:r>
              <a:rPr lang="ru-RU" sz="2000" dirty="0"/>
              <a:t>имени Н.Г. </a:t>
            </a:r>
            <a:r>
              <a:rPr lang="ru-RU" sz="2000" dirty="0" smtClean="0"/>
              <a:t>Чернышевского,</a:t>
            </a:r>
          </a:p>
          <a:p>
            <a:pPr marL="324000" lvl="0" indent="-457200" algn="just">
              <a:buFont typeface="+mj-lt"/>
              <a:buAutoNum type="arabicPeriod"/>
            </a:pPr>
            <a:r>
              <a:rPr lang="ru-RU" sz="2000" dirty="0" smtClean="0"/>
              <a:t>Дагестанский государственный университет,</a:t>
            </a:r>
          </a:p>
          <a:p>
            <a:pPr marL="324000" lvl="0" indent="-457200" algn="just">
              <a:buFont typeface="+mj-lt"/>
              <a:buAutoNum type="arabicPeriod"/>
            </a:pPr>
            <a:r>
              <a:rPr lang="ru-RU" sz="2000" dirty="0" smtClean="0"/>
              <a:t>Южно-Уральский государственный университет,</a:t>
            </a:r>
          </a:p>
          <a:p>
            <a:pPr marL="324000" indent="-457200" algn="just">
              <a:buFont typeface="+mj-lt"/>
              <a:buAutoNum type="arabicPeriod"/>
            </a:pPr>
            <a:r>
              <a:rPr lang="ru-RU" sz="2000" dirty="0" smtClean="0"/>
              <a:t>Московский финансово-юридический университет</a:t>
            </a:r>
            <a:endParaRPr lang="ru-RU" sz="20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2800" b="1" kern="0" dirty="0" smtClean="0">
                <a:solidFill>
                  <a:schemeClr val="bg1"/>
                </a:solidFill>
              </a:rPr>
              <a:t>КАФЕДРЫ КОНКУРЕНТНОГО ПРАВА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76" y="944374"/>
            <a:ext cx="60718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2200" b="1" dirty="0" smtClean="0"/>
              <a:t>При участии ФАС и территориальных органов создано: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/>
                </a:solidFill>
              </a:rPr>
              <a:t>29 базовых кафедр конкурентного права, антимонопольного регулирования </a:t>
            </a:r>
            <a:r>
              <a:rPr lang="ru-RU" sz="2200" smtClean="0">
                <a:solidFill>
                  <a:schemeClr val="accent2"/>
                </a:solidFill>
              </a:rPr>
              <a:t>и государственных закупок</a:t>
            </a:r>
            <a:endParaRPr lang="ru-RU" sz="2200" dirty="0" smtClean="0">
              <a:solidFill>
                <a:schemeClr val="accent2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/>
                </a:solidFill>
              </a:rPr>
              <a:t>Создано 8 научных центров конкурентного права и антимонопольного регулирования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25" y="1244481"/>
            <a:ext cx="2915816" cy="19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КОМИССИЯ ПО КОНКУРЕНТНОМУ ПРАВУ</a:t>
            </a: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5D1118-144C-49EA-A984-DA41346CFACA}" type="slidenum">
              <a:rPr lang="ru-RU" sz="1600" b="1">
                <a:solidFill>
                  <a:schemeClr val="bg1"/>
                </a:solidFill>
              </a:rPr>
              <a:pPr algn="r"/>
              <a:t>6</a:t>
            </a:fld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539" y="1123798"/>
            <a:ext cx="61573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Комиссия </a:t>
            </a:r>
            <a:r>
              <a:rPr lang="ru-RU" sz="2000" b="1" dirty="0"/>
              <a:t>по конкурентному праву и антимонопольному законодательству </a:t>
            </a:r>
            <a:r>
              <a:rPr lang="ru-RU" sz="2000" b="1" dirty="0" smtClean="0"/>
              <a:t>«</a:t>
            </a:r>
            <a:r>
              <a:rPr lang="ru-RU" sz="2000" b="1" dirty="0"/>
              <a:t>Ассоциация юристов </a:t>
            </a:r>
            <a:r>
              <a:rPr lang="ru-RU" sz="2000" b="1" dirty="0" smtClean="0"/>
              <a:t>России»</a:t>
            </a:r>
          </a:p>
          <a:p>
            <a:pPr lvl="0"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была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создана 3 февраля 2016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года</a:t>
            </a:r>
          </a:p>
          <a:p>
            <a:pPr lvl="0"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предложению Федеральной антимонопольной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службы.</a:t>
            </a:r>
          </a:p>
          <a:p>
            <a:pPr lvl="0" algn="just"/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1741" y="3197259"/>
            <a:ext cx="67151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/>
              <a:t>          </a:t>
            </a:r>
            <a:r>
              <a:rPr lang="ru-RU" sz="2000" b="1" dirty="0" smtClean="0"/>
              <a:t>Задачи </a:t>
            </a:r>
            <a:r>
              <a:rPr lang="ru-RU" sz="2000" b="1" dirty="0"/>
              <a:t>комиссии </a:t>
            </a:r>
            <a:r>
              <a:rPr lang="ru-RU" sz="2000" dirty="0"/>
              <a:t>– заниматься проблемами совершенствования антимонопольного законодательства, </a:t>
            </a:r>
            <a:r>
              <a:rPr lang="ru-RU" sz="2000" dirty="0" smtClean="0"/>
              <a:t>законодательства</a:t>
            </a:r>
            <a:r>
              <a:rPr lang="ru-RU" sz="2000" dirty="0"/>
              <a:t>, регулирующего деятельность естественных </a:t>
            </a:r>
            <a:r>
              <a:rPr lang="ru-RU" sz="2000" dirty="0" smtClean="0"/>
              <a:t>монополий, </a:t>
            </a:r>
            <a:r>
              <a:rPr lang="ru-RU" sz="2000" dirty="0"/>
              <a:t>и законодательства в сфере </a:t>
            </a:r>
            <a:r>
              <a:rPr lang="ru-RU" sz="2000" dirty="0" smtClean="0"/>
              <a:t>закупок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0" y="980728"/>
            <a:ext cx="2619074" cy="21587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9592" y="4828475"/>
            <a:ext cx="80113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/>
              <a:t>          </a:t>
            </a:r>
            <a:r>
              <a:rPr lang="ru-RU" sz="1800" dirty="0" smtClean="0">
                <a:solidFill>
                  <a:schemeClr val="accent2"/>
                </a:solidFill>
              </a:rPr>
              <a:t>В 2016 году проведено 3 заседания комиссии в ФАС России</a:t>
            </a:r>
            <a:r>
              <a:rPr lang="ru-RU" sz="1800" dirty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2"/>
                </a:solidFill>
              </a:rPr>
              <a:t> МГЮА имени О.Е. </a:t>
            </a:r>
            <a:r>
              <a:rPr lang="ru-RU" sz="1800" dirty="0" err="1" smtClean="0">
                <a:solidFill>
                  <a:schemeClr val="accent2"/>
                </a:solidFill>
              </a:rPr>
              <a:t>Кутафина</a:t>
            </a:r>
            <a:r>
              <a:rPr lang="ru-RU" sz="1800" dirty="0" smtClean="0">
                <a:solidFill>
                  <a:schemeClr val="accent2"/>
                </a:solidFill>
              </a:rPr>
              <a:t> и МГУ, на которых рассмотрены законодательные инициативы ФАС России по развитию законодательства, обсуждены тезисы Доклада ФАС России о состоянии конкуренции, предложения членов Ассоциации по развитию законодательства</a:t>
            </a:r>
            <a:endParaRPr lang="ru-RU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1F651-7498-4248-9A16-F0EFECBDCEA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1"/>
            <a:ext cx="9144000" cy="180019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2800" b="1" kern="0" dirty="0" smtClean="0">
                <a:solidFill>
                  <a:schemeClr val="bg1"/>
                </a:solidFill>
              </a:rPr>
              <a:t>ОЛИМПИАДА ДЛЯ ШКОЛЬНИКОВ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760401"/>
            <a:ext cx="87129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Проведение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I Всероссийской Олимпиады ФАС России </a:t>
            </a:r>
            <a:r>
              <a:rPr lang="ru-RU" sz="2000" dirty="0"/>
              <a:t>по антимонопольному регулированию в 2015-2016 учебном году также завершило собой серию специальных проектов, приуроченных к 25-летнему юбилею антимонопольного регулирования в России</a:t>
            </a:r>
            <a:r>
              <a:rPr lang="ru-RU" sz="2000" dirty="0" smtClean="0"/>
              <a:t>.</a:t>
            </a:r>
          </a:p>
          <a:p>
            <a:endParaRPr lang="ru-RU" sz="2000" dirty="0">
              <a:solidFill>
                <a:schemeClr val="accent2"/>
              </a:solidFill>
              <a:effectLst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2"/>
                </a:solidFill>
              </a:rPr>
              <a:t>Участие </a:t>
            </a:r>
            <a:r>
              <a:rPr lang="ru-RU" sz="1800" dirty="0">
                <a:solidFill>
                  <a:schemeClr val="accent2"/>
                </a:solidFill>
              </a:rPr>
              <a:t>в </a:t>
            </a:r>
            <a:r>
              <a:rPr lang="ru-RU" sz="1800" dirty="0" smtClean="0">
                <a:solidFill>
                  <a:schemeClr val="accent2"/>
                </a:solidFill>
              </a:rPr>
              <a:t>Олимпиаде </a:t>
            </a:r>
            <a:r>
              <a:rPr lang="ru-RU" sz="1800" dirty="0">
                <a:solidFill>
                  <a:schemeClr val="accent2"/>
                </a:solidFill>
              </a:rPr>
              <a:t>приняли учащиеся 11 (выпускных) классов общеобразовательных учреждений Российской Федерации, приславшие индивидуальные письменные </a:t>
            </a:r>
            <a:r>
              <a:rPr lang="ru-RU" sz="1800" dirty="0" smtClean="0">
                <a:solidFill>
                  <a:schemeClr val="accent2"/>
                </a:solidFill>
              </a:rPr>
              <a:t>работы.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2"/>
                </a:solidFill>
              </a:rPr>
              <a:t>Победители </a:t>
            </a:r>
            <a:r>
              <a:rPr lang="ru-RU" sz="1800" dirty="0">
                <a:solidFill>
                  <a:schemeClr val="accent2"/>
                </a:solidFill>
              </a:rPr>
              <a:t>Олимпиады, </a:t>
            </a:r>
            <a:r>
              <a:rPr lang="ru-RU" sz="1800" u="sng" dirty="0">
                <a:solidFill>
                  <a:schemeClr val="accent2"/>
                </a:solidFill>
                <a:hlinkClick r:id="rId3"/>
              </a:rPr>
              <a:t>выбравшие</a:t>
            </a:r>
            <a:r>
              <a:rPr lang="ru-RU" sz="1800" dirty="0">
                <a:solidFill>
                  <a:schemeClr val="accent2"/>
                </a:solidFill>
              </a:rPr>
              <a:t> в своих анкетах Финансовый университет при Правительстве </a:t>
            </a:r>
            <a:r>
              <a:rPr lang="ru-RU" sz="1800" dirty="0" smtClean="0">
                <a:solidFill>
                  <a:schemeClr val="accent2"/>
                </a:solidFill>
              </a:rPr>
              <a:t>РФ или </a:t>
            </a:r>
            <a:r>
              <a:rPr lang="ru-RU" sz="1800" dirty="0">
                <a:solidFill>
                  <a:schemeClr val="accent2"/>
                </a:solidFill>
              </a:rPr>
              <a:t>МГЮА им. </a:t>
            </a:r>
            <a:r>
              <a:rPr lang="ru-RU" sz="1800" dirty="0" err="1">
                <a:solidFill>
                  <a:schemeClr val="accent2"/>
                </a:solidFill>
              </a:rPr>
              <a:t>Кутафина</a:t>
            </a:r>
            <a:r>
              <a:rPr lang="ru-RU" sz="1800" dirty="0">
                <a:solidFill>
                  <a:schemeClr val="accent2"/>
                </a:solidFill>
              </a:rPr>
              <a:t>, получили дополнительные баллы при поступлении в эти вузы. Конкурсанты, сделавшие свой выбор в пользу </a:t>
            </a:r>
            <a:r>
              <a:rPr lang="ru-RU" sz="1800" dirty="0" smtClean="0">
                <a:solidFill>
                  <a:schemeClr val="accent2"/>
                </a:solidFill>
              </a:rPr>
              <a:t>МГИМО МИД </a:t>
            </a:r>
            <a:r>
              <a:rPr lang="ru-RU" sz="1800" dirty="0">
                <a:solidFill>
                  <a:schemeClr val="accent2"/>
                </a:solidFill>
              </a:rPr>
              <a:t>России, получили возможность пройти индивидуальное собеседование при поступлении.</a:t>
            </a:r>
            <a:endParaRPr lang="ru-RU" sz="1800" dirty="0"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87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1F651-7498-4248-9A16-F0EFECBDCEA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1"/>
            <a:ext cx="9144000" cy="180019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2800" b="1" kern="0" dirty="0" smtClean="0">
                <a:solidFill>
                  <a:schemeClr val="bg1"/>
                </a:solidFill>
              </a:rPr>
              <a:t>ОЛИМПИАДА ДЛЯ ШКОЛЬНИКОВ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760401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Предложенные </a:t>
            </a:r>
            <a:r>
              <a:rPr lang="ru-RU" sz="2000" dirty="0"/>
              <a:t>участникам Олимпиады темы для работ были весьма разнообразны по направленности и углубленности в материал. Сразу несколько из присланных работ были посвящены стандарту развития конкуренции, а также истории и тенденциям развития антимонопольного регулирования в Российской </a:t>
            </a:r>
            <a:r>
              <a:rPr lang="ru-RU" sz="2000" dirty="0" smtClean="0"/>
              <a:t>Федерации.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По </a:t>
            </a:r>
            <a:r>
              <a:rPr lang="ru-RU" sz="2000" dirty="0"/>
              <a:t>итогам проверки присланных работ </a:t>
            </a:r>
            <a:r>
              <a:rPr lang="ru-RU" sz="2000" dirty="0" err="1"/>
              <a:t>суперпобедителем</a:t>
            </a:r>
            <a:r>
              <a:rPr lang="ru-RU" sz="2000" dirty="0"/>
              <a:t> Олимпиады стала </a:t>
            </a:r>
            <a:r>
              <a:rPr lang="ru-RU" sz="2000" b="1" dirty="0"/>
              <a:t>Анна Баранова </a:t>
            </a:r>
            <a:r>
              <a:rPr lang="ru-RU" sz="2000" dirty="0"/>
              <a:t>из г. Волгограда с работой на тему «Контрактная система Российской Федерации в сфере государственных и муниципальных закупок</a:t>
            </a:r>
            <a:r>
              <a:rPr lang="ru-RU" sz="2000" dirty="0" smtClean="0"/>
              <a:t>».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Её </a:t>
            </a:r>
            <a:r>
              <a:rPr lang="ru-RU" sz="2000" dirty="0"/>
              <a:t>материал, раскрывший основные принципы законодательства </a:t>
            </a:r>
            <a:r>
              <a:rPr lang="ru-RU" sz="2000" dirty="0" smtClean="0"/>
              <a:t>о </a:t>
            </a:r>
            <a:r>
              <a:rPr lang="ru-RU" sz="2000" dirty="0"/>
              <a:t>контрактной системе, получил наивысшую оценку экспертов из вузов-участников проекта и представителей ФАС России.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1F651-7498-4248-9A16-F0EFECBDCEA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50" name="Picture 2" descr="http://tochkarosta.fas.gov.ru/img/photo/8_29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47408"/>
            <a:ext cx="2896376" cy="193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3139637"/>
            <a:ext cx="60647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1800" dirty="0" smtClean="0">
                <a:solidFill>
                  <a:schemeClr val="accent2"/>
                </a:solidFill>
              </a:rPr>
              <a:t>Участие </a:t>
            </a:r>
            <a:r>
              <a:rPr lang="ru-RU" sz="1800" dirty="0">
                <a:solidFill>
                  <a:schemeClr val="accent2"/>
                </a:solidFill>
              </a:rPr>
              <a:t>в конкурсе эссе “Точка роста» приняли более 400 студентов и </a:t>
            </a:r>
            <a:r>
              <a:rPr lang="ru-RU" sz="1800" dirty="0" smtClean="0">
                <a:solidFill>
                  <a:schemeClr val="accent2"/>
                </a:solidFill>
              </a:rPr>
              <a:t>магистрантов</a:t>
            </a:r>
            <a:r>
              <a:rPr lang="ru-RU" sz="1800" dirty="0">
                <a:solidFill>
                  <a:schemeClr val="accent2"/>
                </a:solidFill>
              </a:rPr>
              <a:t>.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algn="just"/>
            <a:r>
              <a:rPr lang="ru-RU" sz="1800" dirty="0">
                <a:solidFill>
                  <a:schemeClr val="accent2"/>
                </a:solidFill>
              </a:rPr>
              <a:t> </a:t>
            </a:r>
            <a:r>
              <a:rPr lang="ru-RU" sz="1800" dirty="0" smtClean="0">
                <a:solidFill>
                  <a:schemeClr val="accent2"/>
                </a:solidFill>
              </a:rPr>
              <a:t>    География </a:t>
            </a:r>
            <a:r>
              <a:rPr lang="ru-RU" sz="1800" dirty="0">
                <a:solidFill>
                  <a:schemeClr val="accent2"/>
                </a:solidFill>
              </a:rPr>
              <a:t>участников охватила всю страну: от Смоленска до Комсомольска-на –Амуре. Работы на конкурс прислали студенты и магистранты из 44 регионов нашей страны. </a:t>
            </a:r>
            <a:r>
              <a:rPr lang="ru-RU" sz="1800" dirty="0" smtClean="0">
                <a:solidFill>
                  <a:schemeClr val="accent2"/>
                </a:solidFill>
              </a:rPr>
              <a:t>Наибольшее </a:t>
            </a:r>
            <a:r>
              <a:rPr lang="ru-RU" sz="1800" dirty="0">
                <a:solidFill>
                  <a:schemeClr val="accent2"/>
                </a:solidFill>
              </a:rPr>
              <a:t>количество работ поступило из Москвы, </a:t>
            </a:r>
            <a:r>
              <a:rPr lang="ru-RU" sz="1800" dirty="0" smtClean="0">
                <a:solidFill>
                  <a:schemeClr val="accent2"/>
                </a:solidFill>
              </a:rPr>
              <a:t>Владимира, </a:t>
            </a:r>
            <a:r>
              <a:rPr lang="ru-RU" sz="1800" dirty="0">
                <a:solidFill>
                  <a:schemeClr val="accent2"/>
                </a:solidFill>
              </a:rPr>
              <a:t>Пензы, Иваново и Ульяновска.</a:t>
            </a:r>
          </a:p>
          <a:p>
            <a:pPr algn="just"/>
            <a:r>
              <a:rPr lang="ru-RU" sz="1800" dirty="0" smtClean="0">
                <a:solidFill>
                  <a:schemeClr val="accent2"/>
                </a:solidFill>
              </a:rPr>
              <a:t>      Мы </a:t>
            </a:r>
            <a:r>
              <a:rPr lang="ru-RU" sz="1800" dirty="0">
                <a:solidFill>
                  <a:schemeClr val="accent2"/>
                </a:solidFill>
              </a:rPr>
              <a:t>приняли решение о проведении конкурса на регулярной основе, и поэтому 1 ноября ФАС России объявила о старте II Всероссийского конкурса эссе «Точка роста» для студентов и магистрантов. </a:t>
            </a:r>
          </a:p>
          <a:p>
            <a:endParaRPr lang="ru-RU" sz="1600" dirty="0">
              <a:effectLst/>
            </a:endParaRPr>
          </a:p>
        </p:txBody>
      </p:sp>
      <p:pic>
        <p:nvPicPr>
          <p:cNvPr id="2056" name="Picture 8" descr="http://pbs.twimg.com/media/CmIjrvJWIAACA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228342" cy="188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1047056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	Конкурс </a:t>
            </a:r>
            <a:r>
              <a:rPr lang="ru-RU" sz="1800" dirty="0"/>
              <a:t>приурочен к 25-летию антимонопольного регулирования в Российской </a:t>
            </a:r>
            <a:r>
              <a:rPr lang="ru-RU" sz="1800" dirty="0" smtClean="0"/>
              <a:t>Федерации.</a:t>
            </a:r>
          </a:p>
          <a:p>
            <a:pPr algn="just"/>
            <a:r>
              <a:rPr lang="ru-RU" sz="1800" dirty="0"/>
              <a:t>	</a:t>
            </a:r>
            <a:r>
              <a:rPr lang="ru-RU" sz="1800" dirty="0" smtClean="0"/>
              <a:t>Он </a:t>
            </a:r>
            <a:r>
              <a:rPr lang="ru-RU" sz="1800" dirty="0"/>
              <a:t>стартовал 8 сентября – в Международный день распространения грамотности, так как призван повысить правовую и гражданскую культуру учащихся в части конкурентной политики</a:t>
            </a:r>
            <a:r>
              <a:rPr lang="ru-RU" sz="1800" dirty="0" smtClean="0"/>
              <a:t>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2800" b="1" kern="0" dirty="0" smtClean="0">
                <a:solidFill>
                  <a:schemeClr val="bg1"/>
                </a:solidFill>
              </a:rPr>
              <a:t>КОНКУРС ЭССЕ «ТОЧКА РОСТА»</a:t>
            </a:r>
          </a:p>
        </p:txBody>
      </p:sp>
    </p:spTree>
    <p:extLst>
      <p:ext uri="{BB962C8B-B14F-4D97-AF65-F5344CB8AC3E}">
        <p14:creationId xmlns:p14="http://schemas.microsoft.com/office/powerpoint/2010/main" val="27314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19325</TotalTime>
  <Words>543</Words>
  <Application>Microsoft Office PowerPoint</Application>
  <PresentationFormat>Экран (4:3)</PresentationFormat>
  <Paragraphs>96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ＭＳ Ｐゴシック</vt:lpstr>
      <vt:lpstr>ＭＳ Ｐゴシック</vt:lpstr>
      <vt:lpstr>Arial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КОМИССИЯ ПО КОНКУРЕНТНОМУ ПРАВУ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Молчанов Артем Владимирович</cp:lastModifiedBy>
  <cp:revision>1468</cp:revision>
  <cp:lastPrinted>2013-05-21T12:48:39Z</cp:lastPrinted>
  <dcterms:created xsi:type="dcterms:W3CDTF">2011-08-24T07:02:51Z</dcterms:created>
  <dcterms:modified xsi:type="dcterms:W3CDTF">2018-02-09T15:10:43Z</dcterms:modified>
</cp:coreProperties>
</file>