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1"/>
  </p:notesMasterIdLst>
  <p:sldIdLst>
    <p:sldId id="256" r:id="rId2"/>
    <p:sldId id="308" r:id="rId3"/>
    <p:sldId id="305" r:id="rId4"/>
    <p:sldId id="310" r:id="rId5"/>
    <p:sldId id="306" r:id="rId6"/>
    <p:sldId id="307" r:id="rId7"/>
    <p:sldId id="312" r:id="rId8"/>
    <p:sldId id="309" r:id="rId9"/>
    <p:sldId id="31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C9E4B5C-9651-46DA-9013-FBDBADBBCAB7}">
          <p14:sldIdLst>
            <p14:sldId id="256"/>
            <p14:sldId id="308"/>
            <p14:sldId id="305"/>
            <p14:sldId id="310"/>
            <p14:sldId id="306"/>
            <p14:sldId id="307"/>
            <p14:sldId id="312"/>
            <p14:sldId id="309"/>
            <p14:sldId id="311"/>
          </p14:sldIdLst>
        </p14:section>
        <p14:section name="Раздел без заголовка" id="{415A399A-BB20-4E40-87D1-7C3D3242793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6C71C-E8B2-4ACE-A435-8650522943F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ACCC0-5CF6-4B54-AE0C-B9DBB3D3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3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2122-DEA1-4227-9127-04234A590B85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B3503B-41D3-4BD8-B43C-762F4D5628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2122-DEA1-4227-9127-04234A590B85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503B-41D3-4BD8-B43C-762F4D5628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6B3503B-41D3-4BD8-B43C-762F4D56282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2122-DEA1-4227-9127-04234A590B85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2122-DEA1-4227-9127-04234A590B85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6B3503B-41D3-4BD8-B43C-762F4D5628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2122-DEA1-4227-9127-04234A590B85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B3503B-41D3-4BD8-B43C-762F4D5628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FFB2122-DEA1-4227-9127-04234A590B85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503B-41D3-4BD8-B43C-762F4D5628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2122-DEA1-4227-9127-04234A590B85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6B3503B-41D3-4BD8-B43C-762F4D56282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2122-DEA1-4227-9127-04234A590B85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6B3503B-41D3-4BD8-B43C-762F4D562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2122-DEA1-4227-9127-04234A590B85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B3503B-41D3-4BD8-B43C-762F4D562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B3503B-41D3-4BD8-B43C-762F4D56282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2122-DEA1-4227-9127-04234A590B85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6B3503B-41D3-4BD8-B43C-762F4D5628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FFB2122-DEA1-4227-9127-04234A590B85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FFB2122-DEA1-4227-9127-04234A590B85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B3503B-41D3-4BD8-B43C-762F4D56282D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708920"/>
            <a:ext cx="8064896" cy="3672408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sz="5800" dirty="0" smtClean="0"/>
              <a:t>Князева Ирина </a:t>
            </a:r>
          </a:p>
          <a:p>
            <a:r>
              <a:rPr lang="ru-RU" sz="5800" dirty="0" smtClean="0"/>
              <a:t>Владимировна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sz="3200" dirty="0" smtClean="0"/>
              <a:t>Сибирский институт управления-филиал </a:t>
            </a:r>
            <a:r>
              <a:rPr lang="ru-RU" sz="3200" dirty="0" err="1" smtClean="0"/>
              <a:t>РАНХиГС</a:t>
            </a:r>
            <a:endParaRPr lang="ru-RU" sz="3200" dirty="0" smtClean="0"/>
          </a:p>
          <a:p>
            <a:endParaRPr lang="ru-RU" sz="2400" dirty="0" smtClean="0"/>
          </a:p>
          <a:p>
            <a:r>
              <a:rPr lang="ru-RU" sz="2600" dirty="0" smtClean="0"/>
              <a:t>Центр исследования конкурентной политики и экономики</a:t>
            </a:r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900" dirty="0" smtClean="0"/>
              <a:t>Санкт-Петербург, 2018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23762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Учебно-методические характеристики по дисциплинам антимонопольного блока при реализации образовательных программ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54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направлений, в которых реализуются дисциплины антимонопольного блока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77655663"/>
              </p:ext>
            </p:extLst>
          </p:nvPr>
        </p:nvGraphicFramePr>
        <p:xfrm>
          <a:off x="301625" y="1527175"/>
          <a:ext cx="8504238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0375"/>
                <a:gridCol w="1399117"/>
                <a:gridCol w="28347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Квалификация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Учебная дисциплина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38.03.04 – Государственное и муниципальное управление</a:t>
                      </a:r>
                    </a:p>
                    <a:p>
                      <a:r>
                        <a:rPr lang="ru-RU" dirty="0" smtClean="0"/>
                        <a:t>Профиль: Административно-государственное управление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Бакалавр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Антимонопольная политика государства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38.03.02 Менеджмент </a:t>
                      </a:r>
                    </a:p>
                    <a:p>
                      <a:r>
                        <a:rPr lang="ru-RU" dirty="0" smtClean="0"/>
                        <a:t>Профиль: Менеджмент 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Бакалавр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Антимонопольный </a:t>
                      </a:r>
                      <a:r>
                        <a:rPr lang="ru-RU" dirty="0" err="1" smtClean="0"/>
                        <a:t>комплаенс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40.04.01 Юриспруденция </a:t>
                      </a:r>
                    </a:p>
                    <a:p>
                      <a:r>
                        <a:rPr lang="ru-RU" dirty="0" smtClean="0"/>
                        <a:t>Профиль: Правовое обеспечение предпринимательской деятельности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Магистр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Антимонопольное регулирование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08.01.01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 Экономическая 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безопасность 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Специалист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Конкурентное 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право (план)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030901.65   Правовое обеспечение национальной безопасности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Специалист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Конкурентное 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право (план)</a:t>
                      </a:r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87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Направление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744079"/>
              </p:ext>
            </p:extLst>
          </p:nvPr>
        </p:nvGraphicFramePr>
        <p:xfrm>
          <a:off x="301625" y="1524000"/>
          <a:ext cx="8504239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6159"/>
                <a:gridCol w="2592288"/>
                <a:gridCol w="936104"/>
                <a:gridCol w="1296144"/>
                <a:gridCol w="13535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Учебная дисциплина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Объем часов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Вид </a:t>
                      </a:r>
                      <a:r>
                        <a:rPr lang="ru-RU" sz="1600" dirty="0" err="1" smtClean="0"/>
                        <a:t>с.р.с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Форма контроля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Государственное и муниципальное управление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Антимонопольная политика государства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Контрольная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Экзамен/</a:t>
                      </a:r>
                    </a:p>
                    <a:p>
                      <a:r>
                        <a:rPr lang="ru-RU" dirty="0" smtClean="0"/>
                        <a:t>зачет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Менеджмент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Антимонопольный </a:t>
                      </a:r>
                      <a:r>
                        <a:rPr lang="ru-RU" dirty="0" err="1" smtClean="0"/>
                        <a:t>комплаенс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Контрольная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Экзамен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Юриспруденция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Антимонопольное регулирование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Курсовая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Экзамен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Экономическая безопасность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Конкурентное право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108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Курсовая работа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Экзамен</a:t>
                      </a:r>
                    </a:p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Правовое обеспечение национальной безопасности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Конкурентное право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108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Контрольная работа</a:t>
                      </a:r>
                    </a:p>
                    <a:p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Экзамен</a:t>
                      </a:r>
                    </a:p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76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Антимонопольная политика государства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58974880"/>
              </p:ext>
            </p:extLst>
          </p:nvPr>
        </p:nvGraphicFramePr>
        <p:xfrm>
          <a:off x="251520" y="980728"/>
          <a:ext cx="8712967" cy="561941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52128"/>
                <a:gridCol w="7560839"/>
              </a:tblGrid>
              <a:tr h="712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Раздел 1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Понятие, виды, характеристика и функционирование монопольных и конкурентных рынков. Основы антимонопольного регулирования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Тема 1.1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61975" algn="l"/>
                        </a:tabLst>
                      </a:pPr>
                      <a:r>
                        <a:rPr lang="ru-RU" sz="1600" dirty="0">
                          <a:effectLst/>
                        </a:rPr>
                        <a:t>Понятие монополизма и конкуренции, теория функционирования конкурентных и неконкурентных рынков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Тема 1.2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Процессы экономической концентрации на товарных рынках и оценка состояния конкурентной среды на товарных рынках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Тема 1.3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Зарубежный опыт реализации антимонопольной политики. Гармонизация антимонопольных институтов в рамках Таможенного союза.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Тема 1.4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Антимонопольная политика как составная часть концепции экономического развития России. Стандарты развития конкуренции в регионе.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Раздел 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Особенности антимонопольного регулирования в России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Тема 2.1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Характеристика видов деятельности, направленная на ограничение конкуренции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Тема 2.2.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effectLst/>
                        </a:rPr>
                        <a:t>Антиконкурентные</a:t>
                      </a:r>
                      <a:r>
                        <a:rPr lang="ru-RU" sz="1600" dirty="0">
                          <a:effectLst/>
                        </a:rPr>
                        <a:t> действия органов власти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Тема 2.3.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Недобросовестная конкуренция. Роль рекламного законодательства в пресечении недобросовестной конкуренции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Тема 2.4.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Государственный контроль за экономической концентрацией на товарных рынках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14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Антимонопольный </a:t>
            </a:r>
            <a:r>
              <a:rPr lang="ru-RU" dirty="0" err="1" smtClean="0"/>
              <a:t>комплаенс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04704702"/>
              </p:ext>
            </p:extLst>
          </p:nvPr>
        </p:nvGraphicFramePr>
        <p:xfrm>
          <a:off x="251520" y="980729"/>
          <a:ext cx="8784976" cy="537883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24136"/>
                <a:gridCol w="7560840"/>
              </a:tblGrid>
              <a:tr h="302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 1 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осударственная конкурентная политика</a:t>
                      </a:r>
                      <a:endParaRPr lang="ru-RU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Тема 1.1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ru-RU" sz="1600" spc="-30" dirty="0">
                          <a:effectLst/>
                        </a:rPr>
                        <a:t>Понятие монополизма и конкуренции, теория функционирования конкурентных и неконкурентных рынков Оценка состояния конкурентной среды на товарных рынках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Тема 1.2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30" dirty="0">
                          <a:effectLst/>
                        </a:rPr>
                        <a:t>Государственное регулирование конкуренции в РФ. Система антимонопольного законодательства и  ответственность за его нарушение.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6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Тема 1.3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30" dirty="0">
                          <a:effectLst/>
                        </a:rPr>
                        <a:t>Характеристика видов деятельности, направленная на ограничение конкуренции. Пресечение недобросовестной конкуренции и нарушений рекламного законодательства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1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Раздел 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30" dirty="0" err="1">
                          <a:effectLst/>
                        </a:rPr>
                        <a:t>Адвокатирование</a:t>
                      </a:r>
                      <a:r>
                        <a:rPr lang="ru-RU" sz="1600" b="1" spc="-30" dirty="0">
                          <a:effectLst/>
                        </a:rPr>
                        <a:t> конкуренции и основные положения антимонопольного </a:t>
                      </a:r>
                      <a:r>
                        <a:rPr lang="ru-RU" sz="1600" b="1" spc="-30" dirty="0" err="1">
                          <a:effectLst/>
                        </a:rPr>
                        <a:t>комплаенса</a:t>
                      </a:r>
                      <a:r>
                        <a:rPr lang="ru-RU" sz="1600" b="1" spc="-30" dirty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4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Тема 2.1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30" dirty="0">
                          <a:effectLst/>
                        </a:rPr>
                        <a:t>Понятие и характеристика антимонопольного </a:t>
                      </a:r>
                      <a:r>
                        <a:rPr lang="ru-RU" sz="1600" spc="-30" dirty="0" err="1">
                          <a:effectLst/>
                        </a:rPr>
                        <a:t>комплаенса</a:t>
                      </a:r>
                      <a:r>
                        <a:rPr lang="ru-RU" sz="1600" spc="-30" dirty="0">
                          <a:effectLst/>
                        </a:rPr>
                        <a:t>. Необходимость внедрения в практику  хозяйствующих субъектов и органов власти.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6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Тема 2.2.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30" dirty="0">
                          <a:effectLst/>
                        </a:rPr>
                        <a:t>Организационные и правовые аспекты реализации антимонопольного </a:t>
                      </a:r>
                      <a:r>
                        <a:rPr lang="ru-RU" sz="1600" spc="-30" dirty="0" err="1">
                          <a:effectLst/>
                        </a:rPr>
                        <a:t>комплаенса</a:t>
                      </a:r>
                      <a:r>
                        <a:rPr lang="ru-RU" sz="1600" spc="-30" dirty="0">
                          <a:effectLst/>
                        </a:rPr>
                        <a:t>. Разработка регламента на реализацию антимонопольного </a:t>
                      </a:r>
                      <a:r>
                        <a:rPr lang="ru-RU" sz="1600" spc="-30" dirty="0" err="1">
                          <a:effectLst/>
                        </a:rPr>
                        <a:t>комплаенса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4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Тема 2.3.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30" dirty="0" err="1">
                          <a:effectLst/>
                        </a:rPr>
                        <a:t>Адвокатирование</a:t>
                      </a:r>
                      <a:r>
                        <a:rPr lang="ru-RU" sz="1600" spc="-30" dirty="0">
                          <a:effectLst/>
                        </a:rPr>
                        <a:t> конкуренции в РФ. Основные направления и методы реализации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11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и рекомендации по подготовке к практическим занятиям, связанным с применением норм 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Закона 135-ФЗ «О защите конкуренции»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856984" cy="5472608"/>
          </a:xfrm>
        </p:spPr>
        <p:txBody>
          <a:bodyPr>
            <a:normAutofit fontScale="25000" lnSpcReduction="20000"/>
          </a:bodyPr>
          <a:lstStyle/>
          <a:p>
            <a:endParaRPr lang="ru-RU" sz="6400" dirty="0"/>
          </a:p>
          <a:p>
            <a:pPr marL="0" indent="0">
              <a:buNone/>
            </a:pPr>
            <a:r>
              <a:rPr lang="ru-RU" sz="6400" dirty="0" smtClean="0"/>
              <a:t>	</a:t>
            </a:r>
            <a:r>
              <a:rPr lang="ru-RU" sz="8000" dirty="0" smtClean="0"/>
              <a:t>Предлагаемые задания </a:t>
            </a:r>
            <a:r>
              <a:rPr lang="ru-RU" sz="8000" dirty="0"/>
              <a:t>в рамках самостоятельной работы студентов </a:t>
            </a:r>
            <a:r>
              <a:rPr lang="ru-RU" sz="8000" dirty="0" smtClean="0"/>
              <a:t>составлены </a:t>
            </a:r>
            <a:r>
              <a:rPr lang="ru-RU" sz="8000" dirty="0"/>
              <a:t>на основе комплексного сочетания теоретических знаний и практических решений  по данному курсу. </a:t>
            </a:r>
          </a:p>
          <a:p>
            <a:pPr marL="0" indent="0">
              <a:buNone/>
            </a:pPr>
            <a:r>
              <a:rPr lang="ru-RU" sz="8000" dirty="0" smtClean="0"/>
              <a:t>	</a:t>
            </a:r>
            <a:r>
              <a:rPr lang="ru-RU" sz="8000" dirty="0"/>
              <a:t>При подготовке к занятию НЕОБХОДИМО  ознакомиться и проанализировать конкретные практические ситуации </a:t>
            </a:r>
            <a:r>
              <a:rPr lang="ru-RU" sz="8000" dirty="0" smtClean="0"/>
              <a:t>(кейсы)и </a:t>
            </a:r>
            <a:r>
              <a:rPr lang="ru-RU" sz="8000" dirty="0"/>
              <a:t>дать им самостоятельный комментарий</a:t>
            </a:r>
            <a:r>
              <a:rPr lang="ru-RU" sz="8000" dirty="0" smtClean="0"/>
              <a:t>.</a:t>
            </a:r>
          </a:p>
          <a:p>
            <a:pPr marL="0" indent="0">
              <a:buNone/>
            </a:pPr>
            <a:r>
              <a:rPr lang="ru-RU" sz="8000" dirty="0" smtClean="0"/>
              <a:t> </a:t>
            </a:r>
            <a:r>
              <a:rPr lang="ru-RU" sz="8000" b="1" dirty="0"/>
              <a:t>Для </a:t>
            </a:r>
            <a:r>
              <a:rPr lang="ru-RU" sz="8000" b="1" dirty="0"/>
              <a:t>подготовки конкретного кейса </a:t>
            </a:r>
            <a:r>
              <a:rPr lang="ru-RU" sz="8000" b="1" dirty="0" smtClean="0"/>
              <a:t>необходимо:</a:t>
            </a:r>
          </a:p>
          <a:p>
            <a:r>
              <a:rPr lang="ru-RU" sz="8000" dirty="0" smtClean="0"/>
              <a:t> </a:t>
            </a:r>
            <a:r>
              <a:rPr lang="ru-RU" sz="8000" dirty="0"/>
              <a:t>ознакомиться с вкладкой «Новости ФАС России» </a:t>
            </a:r>
            <a:r>
              <a:rPr lang="en-BZ" sz="8000" dirty="0"/>
              <a:t>http://www.fas.gov.ru/fas-news/ </a:t>
            </a:r>
          </a:p>
          <a:p>
            <a:pPr marL="0" indent="0">
              <a:buNone/>
            </a:pPr>
            <a:r>
              <a:rPr lang="ru-RU" sz="8000" dirty="0" smtClean="0"/>
              <a:t> или </a:t>
            </a:r>
            <a:r>
              <a:rPr lang="ru-RU" sz="8000" dirty="0" smtClean="0"/>
              <a:t>т</a:t>
            </a:r>
            <a:r>
              <a:rPr lang="ru-RU" sz="8000" dirty="0" smtClean="0"/>
              <a:t>ерриториальные </a:t>
            </a:r>
            <a:r>
              <a:rPr lang="ru-RU" sz="8000" dirty="0"/>
              <a:t>органы ФАС России </a:t>
            </a:r>
            <a:endParaRPr lang="ru-RU" sz="8000" dirty="0" smtClean="0"/>
          </a:p>
          <a:p>
            <a:r>
              <a:rPr lang="ru-RU" sz="8000" dirty="0" smtClean="0"/>
              <a:t>рассмотреть </a:t>
            </a:r>
            <a:r>
              <a:rPr lang="ru-RU" sz="8000" dirty="0"/>
              <a:t>базу решений по интересующему </a:t>
            </a:r>
            <a:r>
              <a:rPr lang="ru-RU" sz="8000" dirty="0" smtClean="0"/>
              <a:t>делу  </a:t>
            </a:r>
            <a:r>
              <a:rPr lang="ru-RU" sz="8000" dirty="0"/>
              <a:t>http://solutions.fas.gov.ru/. </a:t>
            </a:r>
          </a:p>
          <a:p>
            <a:pPr marL="0" indent="0">
              <a:buNone/>
            </a:pPr>
            <a:r>
              <a:rPr lang="ru-RU" sz="8000" dirty="0" smtClean="0"/>
              <a:t>	</a:t>
            </a:r>
            <a:r>
              <a:rPr lang="ru-RU" sz="8000" b="1" dirty="0" smtClean="0"/>
              <a:t>Структура описания ситуации:</a:t>
            </a:r>
          </a:p>
          <a:p>
            <a:r>
              <a:rPr lang="ru-RU" sz="8000" dirty="0"/>
              <a:t>К</a:t>
            </a:r>
            <a:r>
              <a:rPr lang="ru-RU" sz="8000" dirty="0" smtClean="0"/>
              <a:t>раткое описание</a:t>
            </a:r>
            <a:endParaRPr lang="ru-RU" sz="8000" dirty="0"/>
          </a:p>
          <a:p>
            <a:r>
              <a:rPr lang="ru-RU" sz="8000" dirty="0"/>
              <a:t>Субъекты по </a:t>
            </a:r>
            <a:r>
              <a:rPr lang="ru-RU" sz="8000" dirty="0" smtClean="0"/>
              <a:t>делу (перечень субъектов)</a:t>
            </a:r>
            <a:endParaRPr lang="ru-RU" sz="8000" dirty="0"/>
          </a:p>
          <a:p>
            <a:r>
              <a:rPr lang="ru-RU" sz="8000" dirty="0"/>
              <a:t>Нарушение: краткое содержание </a:t>
            </a:r>
            <a:r>
              <a:rPr lang="ru-RU" sz="8000" dirty="0" smtClean="0"/>
              <a:t>нарушения</a:t>
            </a:r>
            <a:endParaRPr lang="ru-RU" sz="8000" dirty="0"/>
          </a:p>
          <a:p>
            <a:r>
              <a:rPr lang="ru-RU" sz="8000" dirty="0"/>
              <a:t>Решение по делу: краткое содержание решения/предписания.</a:t>
            </a:r>
          </a:p>
          <a:p>
            <a:pPr marL="0" indent="0">
              <a:buNone/>
            </a:pPr>
            <a:r>
              <a:rPr lang="ru-RU" sz="8000" dirty="0" smtClean="0"/>
              <a:t>	</a:t>
            </a:r>
            <a:endParaRPr lang="ru-RU" sz="8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24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Оформление </a:t>
            </a:r>
            <a:r>
              <a:rPr lang="ru-RU" dirty="0">
                <a:solidFill>
                  <a:srgbClr val="C00000"/>
                </a:solidFill>
              </a:rPr>
              <a:t>ответа </a:t>
            </a:r>
            <a:r>
              <a:rPr lang="ru-RU" dirty="0" smtClean="0">
                <a:solidFill>
                  <a:srgbClr val="C00000"/>
                </a:solidFill>
              </a:rPr>
              <a:t>по рассматриваемым кейсам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Информация должна быть систематизирована </a:t>
            </a:r>
            <a:r>
              <a:rPr lang="ru-RU" dirty="0"/>
              <a:t>в следующем виде:</a:t>
            </a:r>
          </a:p>
          <a:p>
            <a:r>
              <a:rPr lang="ru-RU" dirty="0"/>
              <a:t>	 </a:t>
            </a:r>
            <a:r>
              <a:rPr lang="ru-RU" dirty="0" smtClean="0"/>
              <a:t>выписка </a:t>
            </a:r>
            <a:r>
              <a:rPr lang="ru-RU" dirty="0"/>
              <a:t>из соответствующей статьи закона;</a:t>
            </a:r>
          </a:p>
          <a:p>
            <a:r>
              <a:rPr lang="ru-RU" dirty="0"/>
              <a:t>	</a:t>
            </a:r>
            <a:r>
              <a:rPr lang="ru-RU" dirty="0" smtClean="0"/>
              <a:t>содержание </a:t>
            </a:r>
            <a:r>
              <a:rPr lang="ru-RU" dirty="0"/>
              <a:t>рассматриваемой ситуации, субъекты отношений; </a:t>
            </a:r>
          </a:p>
          <a:p>
            <a:r>
              <a:rPr lang="ru-RU" dirty="0"/>
              <a:t>	</a:t>
            </a:r>
            <a:r>
              <a:rPr lang="ru-RU" dirty="0" smtClean="0"/>
              <a:t>характеристика </a:t>
            </a:r>
            <a:r>
              <a:rPr lang="ru-RU" dirty="0"/>
              <a:t>и содержание нарушений;</a:t>
            </a:r>
          </a:p>
          <a:p>
            <a:r>
              <a:rPr lang="ru-RU" dirty="0"/>
              <a:t>	</a:t>
            </a:r>
            <a:r>
              <a:rPr lang="ru-RU" dirty="0" smtClean="0"/>
              <a:t>изложение решения </a:t>
            </a:r>
            <a:r>
              <a:rPr lang="ru-RU" dirty="0"/>
              <a:t>по </a:t>
            </a:r>
            <a:r>
              <a:rPr lang="ru-RU" dirty="0" smtClean="0"/>
              <a:t>рассматриваемому делу</a:t>
            </a:r>
            <a:r>
              <a:rPr lang="ru-RU" dirty="0"/>
              <a:t>;</a:t>
            </a:r>
          </a:p>
          <a:p>
            <a:r>
              <a:rPr lang="ru-RU" dirty="0"/>
              <a:t>	</a:t>
            </a:r>
            <a:r>
              <a:rPr lang="ru-RU" dirty="0" smtClean="0"/>
              <a:t>представление краткого  самостоятельного анализа </a:t>
            </a:r>
            <a:r>
              <a:rPr lang="ru-RU" dirty="0"/>
              <a:t>или </a:t>
            </a:r>
            <a:r>
              <a:rPr lang="ru-RU" dirty="0" smtClean="0"/>
              <a:t>комментариев.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52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подготовки кейса </a:t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410136" cy="47582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5500" b="1" i="1" dirty="0"/>
              <a:t>Статья 14 Закона «О защите конкуренции». Запрет на недобросовестную конкуренцию.</a:t>
            </a:r>
          </a:p>
          <a:p>
            <a:r>
              <a:rPr lang="ru-RU" sz="5500" b="1" i="1" dirty="0"/>
              <a:t>1. Не допускается недобросовестная конкуренция, в том числе:</a:t>
            </a:r>
          </a:p>
          <a:p>
            <a:r>
              <a:rPr lang="ru-RU" sz="5500" b="1" i="1" dirty="0"/>
              <a:t>1) распространение ложных, неточных или искаженных сведений, которые могут причинить убытки хозяйствующему субъекту либо нанести ущерб его деловой </a:t>
            </a:r>
            <a:r>
              <a:rPr lang="ru-RU" sz="5500" b="1" i="1" dirty="0" smtClean="0"/>
              <a:t>репутации…</a:t>
            </a:r>
            <a:endParaRPr lang="ru-RU" sz="5500" b="1" i="1" dirty="0"/>
          </a:p>
          <a:p>
            <a:pPr marL="0" indent="0">
              <a:buNone/>
            </a:pPr>
            <a:endParaRPr lang="ru-RU" sz="5500" b="1" dirty="0" smtClean="0"/>
          </a:p>
          <a:p>
            <a:pPr marL="0" indent="0">
              <a:buNone/>
            </a:pPr>
            <a:r>
              <a:rPr lang="ru-RU" sz="5500" b="1" u="sng" dirty="0" smtClean="0"/>
              <a:t>Ситуация</a:t>
            </a:r>
            <a:r>
              <a:rPr lang="ru-RU" sz="5500" b="1" u="sng" dirty="0"/>
              <a:t>: </a:t>
            </a:r>
            <a:r>
              <a:rPr lang="ru-RU" sz="5500" dirty="0"/>
              <a:t>московское управление ФАС России 21.03. </a:t>
            </a:r>
            <a:r>
              <a:rPr lang="ru-RU" sz="5500" dirty="0" smtClean="0"/>
              <a:t>2016 </a:t>
            </a:r>
            <a:r>
              <a:rPr lang="ru-RU" sz="5500" dirty="0"/>
              <a:t>года возбудило дело в отношении ООО Издательство «АСТ МОСКВА» по признакам нарушении статьи 14 ФЗ «О защите конкуренции» в части распространения ложных, неточных или искаженных сведений, которые могут причинить убытки хозяйствующему субъекту либо нанести ущерб его деловой репутации.</a:t>
            </a:r>
          </a:p>
          <a:p>
            <a:pPr marL="0" indent="0">
              <a:buNone/>
            </a:pPr>
            <a:r>
              <a:rPr lang="ru-RU" sz="5500" b="1" u="sng" dirty="0"/>
              <a:t>Субъекты по делу:</a:t>
            </a:r>
          </a:p>
          <a:p>
            <a:r>
              <a:rPr lang="ru-RU" sz="5500" dirty="0"/>
              <a:t>1.Московское управление УФАС России</a:t>
            </a:r>
          </a:p>
          <a:p>
            <a:r>
              <a:rPr lang="ru-RU" sz="5500" dirty="0"/>
              <a:t>2.ООО Издательство «АСТ МОСКВА»</a:t>
            </a:r>
          </a:p>
          <a:p>
            <a:r>
              <a:rPr lang="ru-RU" sz="5500" dirty="0"/>
              <a:t>3. ЗАО «Издательство НЦ ЭНАС»</a:t>
            </a:r>
          </a:p>
          <a:p>
            <a:pPr marL="0" indent="0">
              <a:buNone/>
            </a:pPr>
            <a:r>
              <a:rPr lang="ru-RU" sz="5500" b="1" u="sng" dirty="0"/>
              <a:t>Нарушение: </a:t>
            </a:r>
            <a:r>
              <a:rPr lang="ru-RU" sz="5500" dirty="0"/>
              <a:t>признаки нарушения антимонопольного законодательства усматриваются в распространении ООО Издательство «АСТ МОСКВА» по электронной почте писем с предложением к книготорговым организациям о снятии с продажи и возврате книги Э. Б. </a:t>
            </a:r>
            <a:r>
              <a:rPr lang="ru-RU" sz="5500" dirty="0" err="1"/>
              <a:t>Уйта</a:t>
            </a:r>
            <a:r>
              <a:rPr lang="ru-RU" sz="5500" dirty="0"/>
              <a:t> «Паутины Шарлоты» издательства ЗАО «Издательство НЦ ЭНАС» в связи с тем, что указанное издательство незаконно использовало авторские права на ее издание.</a:t>
            </a:r>
          </a:p>
          <a:p>
            <a:pPr marL="0" indent="0">
              <a:buNone/>
            </a:pPr>
            <a:r>
              <a:rPr lang="ru-RU" sz="5500" b="1" u="sng" dirty="0"/>
              <a:t>Решение по делу: </a:t>
            </a:r>
            <a:r>
              <a:rPr lang="ru-RU" sz="5500" dirty="0"/>
              <a:t>согласно пункту 1 и п.2 части 1 статьи 14 ФЗ «О защите конкуренции» не допускается недобросовестная конкуренция, в том числе введение в заблуждение в отношении характера, способа и места производства, а также распространение ложных, неточных или искаженных сведений, которые могут причинить убытки ХС. Выдать предписание о прекращении нарушения. </a:t>
            </a:r>
          </a:p>
        </p:txBody>
      </p:sp>
    </p:spTree>
    <p:extLst>
      <p:ext uri="{BB962C8B-B14F-4D97-AF65-F5344CB8AC3E}">
        <p14:creationId xmlns:p14="http://schemas.microsoft.com/office/powerpoint/2010/main" val="3322715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 fontScale="90000"/>
          </a:bodyPr>
          <a:lstStyle/>
          <a:p>
            <a:r>
              <a:rPr lang="en-BZ" dirty="0">
                <a:solidFill>
                  <a:srgbClr val="C00000"/>
                </a:solidFill>
              </a:rPr>
              <a:t>http://</a:t>
            </a:r>
            <a:r>
              <a:rPr lang="en-BZ" dirty="0" smtClean="0">
                <a:solidFill>
                  <a:srgbClr val="C00000"/>
                </a:solidFill>
              </a:rPr>
              <a:t>publish.nstu.ru/catalog/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Новосибирский </a:t>
            </a:r>
            <a:r>
              <a:rPr lang="ru-RU" sz="2200" dirty="0">
                <a:solidFill>
                  <a:srgbClr val="0070C0"/>
                </a:solidFill>
              </a:rPr>
              <a:t>государственный технический университет</a:t>
            </a:r>
            <a:br>
              <a:rPr lang="ru-RU" sz="2200" dirty="0">
                <a:solidFill>
                  <a:srgbClr val="0070C0"/>
                </a:solidFill>
              </a:rPr>
            </a:br>
            <a:r>
              <a:rPr lang="ru-RU" sz="2200" dirty="0">
                <a:solidFill>
                  <a:srgbClr val="0070C0"/>
                </a:solidFill>
              </a:rPr>
              <a:t>Издательско-полиграфический </a:t>
            </a:r>
            <a:r>
              <a:rPr lang="ru-RU" sz="2200" dirty="0" smtClean="0">
                <a:solidFill>
                  <a:srgbClr val="0070C0"/>
                </a:solidFill>
              </a:rPr>
              <a:t>комплекс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785" y="1412776"/>
            <a:ext cx="2803355" cy="373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771800" cy="369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834" y="1457619"/>
            <a:ext cx="2736303" cy="364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517232"/>
            <a:ext cx="74168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                              </a:t>
            </a:r>
            <a:r>
              <a:rPr lang="en-B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irknyazeva@yandex.ru</a:t>
            </a:r>
            <a:endParaRPr lang="en-B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835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1073</TotalTime>
  <Words>675</Words>
  <Application>Microsoft Office PowerPoint</Application>
  <PresentationFormat>Экран (4:3)</PresentationFormat>
  <Paragraphs>140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  Учебно-методические характеристики по дисциплинам антимонопольного блока при реализации образовательных программ</vt:lpstr>
      <vt:lpstr>Перечень направлений, в которых реализуются дисциплины антимонопольного блока</vt:lpstr>
      <vt:lpstr>Презентация PowerPoint</vt:lpstr>
      <vt:lpstr>Антимонопольная политика государства </vt:lpstr>
      <vt:lpstr>Антимонопольный комплаенс </vt:lpstr>
      <vt:lpstr>Требования и рекомендации по подготовке к практическим занятиям, связанным с применением норм  Закона 135-ФЗ «О защите конкуренции»  </vt:lpstr>
      <vt:lpstr>Оформление ответа по рассматриваемым кейсам </vt:lpstr>
      <vt:lpstr>Пример подготовки кейса  </vt:lpstr>
      <vt:lpstr>http://publish.nstu.ru/catalog/ Новосибирский государственный технический университет Издательско-полиграфический комплекс</vt:lpstr>
    </vt:vector>
  </TitlesOfParts>
  <Company>СибАГС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СибАГС</dc:creator>
  <cp:lastModifiedBy>Ирина Князева</cp:lastModifiedBy>
  <cp:revision>76</cp:revision>
  <dcterms:created xsi:type="dcterms:W3CDTF">2011-09-18T09:56:18Z</dcterms:created>
  <dcterms:modified xsi:type="dcterms:W3CDTF">2018-05-22T18:30:55Z</dcterms:modified>
</cp:coreProperties>
</file>