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416" r:id="rId2"/>
    <p:sldId id="458" r:id="rId3"/>
    <p:sldId id="466" r:id="rId4"/>
    <p:sldId id="462" r:id="rId5"/>
    <p:sldId id="469" r:id="rId6"/>
    <p:sldId id="467" r:id="rId7"/>
    <p:sldId id="468" r:id="rId8"/>
    <p:sldId id="417" r:id="rId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4C"/>
    <a:srgbClr val="FF3300"/>
    <a:srgbClr val="008080"/>
    <a:srgbClr val="006260"/>
    <a:srgbClr val="333399"/>
    <a:srgbClr val="0033CC"/>
    <a:srgbClr val="CC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501" autoAdjust="0"/>
  </p:normalViewPr>
  <p:slideViewPr>
    <p:cSldViewPr>
      <p:cViewPr varScale="1">
        <p:scale>
          <a:sx n="88" d="100"/>
          <a:sy n="88" d="100"/>
        </p:scale>
        <p:origin x="14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t" anchorCtr="0" compatLnSpc="1">
            <a:prstTxWarp prst="textNoShape">
              <a:avLst/>
            </a:prstTxWarp>
          </a:bodyPr>
          <a:lstStyle>
            <a:lvl1pPr defTabSz="9314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0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t" anchorCtr="0" compatLnSpc="1">
            <a:prstTxWarp prst="textNoShape">
              <a:avLst/>
            </a:prstTxWarp>
          </a:bodyPr>
          <a:lstStyle>
            <a:lvl1pPr algn="r" defTabSz="9314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3437"/>
            <a:ext cx="5439101" cy="446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66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b" anchorCtr="0" compatLnSpc="1">
            <a:prstTxWarp prst="textNoShape">
              <a:avLst/>
            </a:prstTxWarp>
          </a:bodyPr>
          <a:lstStyle>
            <a:lvl1pPr defTabSz="9314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430066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b" anchorCtr="0" compatLnSpc="1">
            <a:prstTxWarp prst="textNoShape">
              <a:avLst/>
            </a:prstTxWarp>
          </a:bodyPr>
          <a:lstStyle>
            <a:lvl1pPr algn="r" defTabSz="931436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FE0FF2C-AFEC-4CB3-9C46-E0B715276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43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8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 txBox="1">
            <a:spLocks noGrp="1" noChangeArrowheads="1"/>
          </p:cNvSpPr>
          <p:nvPr/>
        </p:nvSpPr>
        <p:spPr bwMode="auto">
          <a:xfrm>
            <a:off x="3851429" y="9430066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60" tIns="46980" rIns="93960" bIns="46980" anchor="b"/>
          <a:lstStyle/>
          <a:p>
            <a:pPr algn="r" defTabSz="938479"/>
            <a:fld id="{8B6F09CC-85C4-4E50-A803-846E4AF7D2BF}" type="slidenum">
              <a:rPr lang="ru-RU" sz="1200"/>
              <a:pPr algn="r" defTabSz="938479"/>
              <a:t>2</a:t>
            </a:fld>
            <a:endParaRPr lang="ru-RU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3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 txBox="1">
            <a:spLocks noGrp="1" noChangeArrowheads="1"/>
          </p:cNvSpPr>
          <p:nvPr/>
        </p:nvSpPr>
        <p:spPr bwMode="auto">
          <a:xfrm>
            <a:off x="3851429" y="9430066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60" tIns="46980" rIns="93960" bIns="46980" anchor="b"/>
          <a:lstStyle/>
          <a:p>
            <a:pPr algn="r" defTabSz="938479"/>
            <a:fld id="{8B6F09CC-85C4-4E50-A803-846E4AF7D2BF}" type="slidenum">
              <a:rPr lang="ru-RU" sz="1200"/>
              <a:pPr algn="r" defTabSz="938479"/>
              <a:t>3</a:t>
            </a:fld>
            <a:endParaRPr lang="ru-RU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0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8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33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6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6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F703-4532-4E2B-8425-EA58B56F0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50064-1533-4F87-94C1-2E2381DE8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0B5C0-AF4C-4AFB-8915-F6AA53C39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1E5C9-171C-404D-8D40-5F38D9150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9216-3F01-4CEA-A3E7-35FC24059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FFD7-1A93-4CE7-A7AD-7634ABC3A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92498-87AA-463A-BF7D-93F3EFFBE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4653-903F-4465-A4E2-74680679A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BE0D-53E8-4BB9-A9AC-830199A9C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D450-3600-43EB-B45B-BCE02444A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F651-7498-4248-9A16-F0EFECBDC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3566-B83F-472C-94F7-F224BC436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69EA-42E5-48B2-BF19-6EF5E6F39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400E78A-586E-4884-BF14-F2E053828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  <p:sldLayoutId id="214748454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9"/>
          <p:cNvSpPr>
            <a:spLocks noChangeArrowheads="1"/>
          </p:cNvSpPr>
          <p:nvPr/>
        </p:nvSpPr>
        <p:spPr bwMode="auto">
          <a:xfrm>
            <a:off x="310493" y="2871230"/>
            <a:ext cx="8647108" cy="264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 dirty="0" smtClean="0">
              <a:latin typeface="Cambria" panose="02040503050406030204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ВНЕДРЕНИЕ ИНСТИТУТА ВНУТРЕНННГО ПРЕДУПРЕЖДЕНИЯ НАРУШЕНИЙ АНТИМОНОПОЛЬНОГО ЗАКОНОДАТЕЛЬСТВА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(антимонопольный </a:t>
            </a:r>
            <a:r>
              <a:rPr lang="ru-RU" b="1" dirty="0" err="1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комплаенс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r"/>
            <a:endParaRPr lang="ru-RU" sz="2000" b="1" dirty="0">
              <a:solidFill>
                <a:srgbClr val="00808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r"/>
            <a:endParaRPr lang="ru-RU" sz="2000" b="1" dirty="0">
              <a:solidFill>
                <a:srgbClr val="008080"/>
              </a:solidFill>
              <a:ea typeface="ＭＳ Ｐゴシック" pitchFamily="34" charset="-128"/>
            </a:endParaRPr>
          </a:p>
          <a:p>
            <a:pPr algn="r"/>
            <a:endParaRPr lang="ru-RU" altLang="ru-RU" sz="2000" b="1" dirty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1260475" y="198913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2000" b="1" dirty="0">
                <a:solidFill>
                  <a:srgbClr val="008080"/>
                </a:solidFill>
                <a:ea typeface="ＭＳ Ｐゴシック" pitchFamily="34" charset="-128"/>
              </a:rPr>
              <a:t>ФЕДЕРАЛЬНАЯ АНТИМОНОПОЛЬНАЯ СЛУЖБА</a:t>
            </a:r>
            <a:endParaRPr lang="en-US" altLang="ru-RU" sz="2000" b="1" dirty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5965629" y="5949280"/>
            <a:ext cx="31783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b="1" i="1" dirty="0" smtClean="0">
                <a:solidFill>
                  <a:srgbClr val="008080"/>
                </a:solidFill>
                <a:latin typeface="Cambria" panose="02040503050406030204" pitchFamily="18" charset="0"/>
                <a:ea typeface="ＭＳ Ｐゴシック" pitchFamily="34" charset="-128"/>
              </a:rPr>
              <a:t>Начальник Правового управления</a:t>
            </a:r>
          </a:p>
          <a:p>
            <a:pPr algn="r"/>
            <a:r>
              <a:rPr lang="ru-RU" sz="1400" b="1" i="1" dirty="0" smtClean="0">
                <a:solidFill>
                  <a:srgbClr val="008080"/>
                </a:solidFill>
                <a:latin typeface="Cambria" panose="02040503050406030204" pitchFamily="18" charset="0"/>
                <a:ea typeface="ＭＳ Ｐゴシック" pitchFamily="34" charset="-128"/>
              </a:rPr>
              <a:t>А.В. Молчанов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85728"/>
            <a:ext cx="6572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indent="-354013" algn="r">
              <a:spcBef>
                <a:spcPts val="1800"/>
              </a:spcBef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  <a:defRPr/>
            </a:pPr>
            <a:r>
              <a:rPr lang="ru-RU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«Свобода конкуренции и эффективная защита предпринимательства        ради будущего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ИСТОРИЯ ВОПРОСА</a:t>
            </a: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5D1118-144C-49EA-A984-DA41346CFACA}" type="slidenum">
              <a:rPr lang="ru-RU" sz="1600" b="1">
                <a:solidFill>
                  <a:schemeClr val="bg1"/>
                </a:solidFill>
              </a:rPr>
              <a:pPr algn="r"/>
              <a:t>2</a:t>
            </a:fld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075207"/>
            <a:ext cx="5760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 smtClean="0">
              <a:latin typeface="Cambria" panose="02040503050406030204" pitchFamily="18" charset="0"/>
            </a:endParaRPr>
          </a:p>
          <a:p>
            <a:r>
              <a:rPr lang="ru-RU" sz="1800" b="1" dirty="0" err="1" smtClean="0">
                <a:latin typeface="Cambria" panose="02040503050406030204" pitchFamily="18" charset="0"/>
              </a:rPr>
              <a:t>Комплаенс</a:t>
            </a:r>
            <a:r>
              <a:rPr lang="ru-RU" sz="1800" b="1" dirty="0" smtClean="0">
                <a:latin typeface="Cambria" panose="02040503050406030204" pitchFamily="18" charset="0"/>
              </a:rPr>
              <a:t> </a:t>
            </a:r>
            <a:r>
              <a:rPr lang="ru-RU" sz="1800" dirty="0" smtClean="0">
                <a:latin typeface="Cambria" panose="02040503050406030204" pitchFamily="18" charset="0"/>
              </a:rPr>
              <a:t>- корпоративная программа </a:t>
            </a:r>
            <a:r>
              <a:rPr lang="ru-RU" sz="1800" dirty="0">
                <a:latin typeface="Cambria" panose="02040503050406030204" pitchFamily="18" charset="0"/>
              </a:rPr>
              <a:t>(</a:t>
            </a:r>
            <a:r>
              <a:rPr lang="ru-RU" sz="1800" dirty="0" smtClean="0">
                <a:latin typeface="Cambria" panose="02040503050406030204" pitchFamily="18" charset="0"/>
              </a:rPr>
              <a:t>политика) </a:t>
            </a:r>
            <a:r>
              <a:rPr lang="ru-RU" sz="1800" dirty="0">
                <a:latin typeface="Cambria" panose="02040503050406030204" pitchFamily="18" charset="0"/>
              </a:rPr>
              <a:t>по соблюдению антимонопольного </a:t>
            </a:r>
            <a:r>
              <a:rPr lang="ru-RU" sz="1800" dirty="0" smtClean="0">
                <a:latin typeface="Cambria" panose="02040503050406030204" pitchFamily="18" charset="0"/>
              </a:rPr>
              <a:t>законодательства</a:t>
            </a:r>
          </a:p>
          <a:p>
            <a:endParaRPr lang="ru-RU" sz="1800" dirty="0" smtClean="0"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Cambria" panose="02040503050406030204" pitchFamily="18" charset="0"/>
              </a:rPr>
              <a:t>Является одним </a:t>
            </a:r>
            <a:r>
              <a:rPr lang="ru-RU" sz="1800" dirty="0">
                <a:latin typeface="Cambria" panose="02040503050406030204" pitchFamily="18" charset="0"/>
              </a:rPr>
              <a:t>из инструментов предупреждения и снижения антимонопольных рисков для </a:t>
            </a:r>
            <a:r>
              <a:rPr lang="ru-RU" sz="1800" dirty="0" smtClean="0">
                <a:latin typeface="Cambria" panose="02040503050406030204" pitchFamily="18" charset="0"/>
              </a:rPr>
              <a:t>компаний. </a:t>
            </a:r>
          </a:p>
          <a:p>
            <a:endParaRPr lang="ru-RU" sz="1800" dirty="0" smtClean="0">
              <a:latin typeface="Cambria" panose="02040503050406030204" pitchFamily="18" charset="0"/>
            </a:endParaRPr>
          </a:p>
          <a:p>
            <a:r>
              <a:rPr lang="ru-RU" sz="1800" dirty="0" smtClean="0">
                <a:latin typeface="Cambria" panose="02040503050406030204" pitchFamily="18" charset="0"/>
              </a:rPr>
              <a:t>В русскоязычном варианте «</a:t>
            </a:r>
            <a:r>
              <a:rPr lang="ru-RU" sz="1800" dirty="0" err="1" smtClean="0">
                <a:latin typeface="Cambria" panose="02040503050406030204" pitchFamily="18" charset="0"/>
              </a:rPr>
              <a:t>комплаенс</a:t>
            </a:r>
            <a:r>
              <a:rPr lang="ru-RU" sz="1800" dirty="0" smtClean="0">
                <a:latin typeface="Cambria" panose="02040503050406030204" pitchFamily="18" charset="0"/>
              </a:rPr>
              <a:t>» (от англ. </a:t>
            </a:r>
            <a:r>
              <a:rPr lang="en-US" sz="1800" dirty="0" smtClean="0">
                <a:latin typeface="Cambria" panose="02040503050406030204" pitchFamily="18" charset="0"/>
              </a:rPr>
              <a:t>- </a:t>
            </a:r>
            <a:r>
              <a:rPr lang="en-US" sz="1800" i="1" dirty="0" smtClean="0">
                <a:latin typeface="Cambria" panose="02040503050406030204" pitchFamily="18" charset="0"/>
              </a:rPr>
              <a:t>compliance</a:t>
            </a:r>
            <a:r>
              <a:rPr lang="en-US" sz="1800" dirty="0" smtClean="0">
                <a:latin typeface="Cambria" panose="02040503050406030204" pitchFamily="18" charset="0"/>
              </a:rPr>
              <a:t>) </a:t>
            </a:r>
            <a:r>
              <a:rPr lang="ru-RU" sz="1800" dirty="0" smtClean="0">
                <a:latin typeface="Cambria" panose="02040503050406030204" pitchFamily="18" charset="0"/>
              </a:rPr>
              <a:t> предлагается </a:t>
            </a:r>
            <a:r>
              <a:rPr lang="ru-RU" sz="1800" dirty="0">
                <a:latin typeface="Cambria" panose="02040503050406030204" pitchFamily="18" charset="0"/>
              </a:rPr>
              <a:t>называть  </a:t>
            </a:r>
            <a:r>
              <a:rPr lang="ru-RU" sz="1800" dirty="0" smtClean="0">
                <a:latin typeface="Cambria" panose="02040503050406030204" pitchFamily="18" charset="0"/>
              </a:rPr>
              <a:t>«система </a:t>
            </a:r>
            <a:r>
              <a:rPr lang="ru-RU" sz="1800" dirty="0">
                <a:latin typeface="Cambria" panose="02040503050406030204" pitchFamily="18" charset="0"/>
              </a:rPr>
              <a:t>внутрикорпоративного предупреждения нарушения антимонопольного </a:t>
            </a:r>
            <a:r>
              <a:rPr lang="ru-RU" sz="1800" dirty="0" smtClean="0">
                <a:latin typeface="Cambria" panose="02040503050406030204" pitchFamily="18" charset="0"/>
              </a:rPr>
              <a:t>законодательства». </a:t>
            </a:r>
            <a:endParaRPr lang="en-US" sz="1800" dirty="0" smtClean="0">
              <a:latin typeface="Cambria" panose="02040503050406030204" pitchFamily="18" charset="0"/>
            </a:endParaRPr>
          </a:p>
          <a:p>
            <a:endParaRPr lang="en-US" sz="18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Cambria" panose="02040503050406030204" pitchFamily="18" charset="0"/>
              </a:rPr>
              <a:t>Цель внедрения </a:t>
            </a:r>
            <a:r>
              <a:rPr lang="ru-RU" sz="1800" dirty="0">
                <a:latin typeface="Cambria" panose="02040503050406030204" pitchFamily="18" charset="0"/>
              </a:rPr>
              <a:t>антимонопольного </a:t>
            </a:r>
            <a:r>
              <a:rPr lang="ru-RU" sz="1800" dirty="0" err="1" smtClean="0">
                <a:latin typeface="Cambria" panose="02040503050406030204" pitchFamily="18" charset="0"/>
              </a:rPr>
              <a:t>комплаенса</a:t>
            </a:r>
            <a:r>
              <a:rPr lang="ru-RU" sz="1800" dirty="0" smtClean="0">
                <a:latin typeface="Cambria" panose="02040503050406030204" pitchFamily="18" charset="0"/>
              </a:rPr>
              <a:t> - снижение </a:t>
            </a:r>
            <a:r>
              <a:rPr lang="ru-RU" sz="1800" dirty="0">
                <a:latin typeface="Cambria" panose="02040503050406030204" pitchFamily="18" charset="0"/>
              </a:rPr>
              <a:t>вероятности </a:t>
            </a:r>
            <a:r>
              <a:rPr lang="ru-RU" sz="1800" dirty="0" smtClean="0">
                <a:latin typeface="Cambria" panose="02040503050406030204" pitchFamily="18" charset="0"/>
              </a:rPr>
              <a:t> риска антимонопольного </a:t>
            </a:r>
            <a:r>
              <a:rPr lang="ru-RU" sz="1800" dirty="0">
                <a:latin typeface="Cambria" panose="02040503050406030204" pitchFamily="18" charset="0"/>
              </a:rPr>
              <a:t>нарушения </a:t>
            </a:r>
            <a:r>
              <a:rPr lang="ru-RU" sz="1800" dirty="0" smtClean="0">
                <a:latin typeface="Cambria" panose="02040503050406030204" pitchFamily="18" charset="0"/>
              </a:rPr>
              <a:t>и</a:t>
            </a:r>
            <a:r>
              <a:rPr lang="ru-RU" sz="1800" dirty="0">
                <a:latin typeface="Cambria" panose="02040503050406030204" pitchFamily="18" charset="0"/>
              </a:rPr>
              <a:t>, как следствие, </a:t>
            </a:r>
            <a:r>
              <a:rPr lang="ru-RU" sz="1800" dirty="0" smtClean="0">
                <a:latin typeface="Cambria" panose="02040503050406030204" pitchFamily="18" charset="0"/>
              </a:rPr>
              <a:t>риска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ru-RU" sz="1800" dirty="0" smtClean="0">
                <a:latin typeface="Cambria" panose="02040503050406030204" pitchFamily="18" charset="0"/>
              </a:rPr>
              <a:t>антимонопольных </a:t>
            </a:r>
            <a:r>
              <a:rPr lang="ru-RU" sz="1800" dirty="0">
                <a:latin typeface="Cambria" panose="02040503050406030204" pitchFamily="18" charset="0"/>
              </a:rPr>
              <a:t>санкций</a:t>
            </a:r>
            <a:r>
              <a:rPr lang="ru-RU" sz="1800" dirty="0" smtClean="0">
                <a:latin typeface="Cambria" panose="02040503050406030204" pitchFamily="18" charset="0"/>
              </a:rPr>
              <a:t>.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4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28567"/>
            <a:ext cx="2928594" cy="2516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2000"/>
                    </a14:imgEffect>
                    <a14:imgEffect>
                      <a14:colorTemperature colorTemp="7155"/>
                    </a14:imgEffect>
                    <a14:imgEffect>
                      <a14:saturation sat="68000"/>
                    </a14:imgEffect>
                    <a14:imgEffect>
                      <a14:brightnessContrast bright="9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38" r="18158"/>
          <a:stretch/>
        </p:blipFill>
        <p:spPr>
          <a:xfrm>
            <a:off x="5946614" y="3763334"/>
            <a:ext cx="3089882" cy="25459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ЗАРУБЕЖНЫЙ ОПЫТ</a:t>
            </a: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5D1118-144C-49EA-A984-DA41346CFACA}" type="slidenum">
              <a:rPr lang="ru-RU" sz="1600" b="1">
                <a:solidFill>
                  <a:schemeClr val="bg1"/>
                </a:solidFill>
              </a:rPr>
              <a:pPr algn="r"/>
              <a:t>3</a:t>
            </a:fld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075207"/>
            <a:ext cx="60486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b="1" dirty="0" smtClean="0">
                <a:latin typeface="Cambria" panose="02040503050406030204" pitchFamily="18" charset="0"/>
              </a:rPr>
              <a:t>ЕВРОПА</a:t>
            </a:r>
            <a:r>
              <a:rPr lang="ru-RU" sz="1800" dirty="0" smtClean="0">
                <a:latin typeface="Cambria" panose="02040503050406030204" pitchFamily="18" charset="0"/>
              </a:rPr>
              <a:t>:</a:t>
            </a:r>
          </a:p>
          <a:p>
            <a:pPr lvl="0"/>
            <a:r>
              <a:rPr lang="ru-RU" sz="1800" i="1" dirty="0" smtClean="0">
                <a:latin typeface="Cambria" panose="02040503050406030204" pitchFamily="18" charset="0"/>
              </a:rPr>
              <a:t>Возможность </a:t>
            </a:r>
            <a:r>
              <a:rPr lang="ru-RU" sz="1800" dirty="0" smtClean="0">
                <a:latin typeface="Cambria" panose="02040503050406030204" pitchFamily="18" charset="0"/>
              </a:rPr>
              <a:t>снижения санкций для компаний, при наличии </a:t>
            </a:r>
            <a:r>
              <a:rPr lang="ru-RU" sz="1800" dirty="0" err="1" smtClean="0">
                <a:latin typeface="Cambria" panose="02040503050406030204" pitchFamily="18" charset="0"/>
              </a:rPr>
              <a:t>комлаенса</a:t>
            </a:r>
            <a:r>
              <a:rPr lang="ru-RU" sz="1800" dirty="0" smtClean="0">
                <a:latin typeface="Cambria" panose="02040503050406030204" pitchFamily="18" charset="0"/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mbria" panose="02040503050406030204" pitchFamily="18" charset="0"/>
              </a:rPr>
              <a:t>Великобритания, Франция  - на  10</a:t>
            </a:r>
            <a:r>
              <a:rPr lang="ru-RU" sz="1800" dirty="0">
                <a:latin typeface="Cambria" panose="02040503050406030204" pitchFamily="18" charset="0"/>
              </a:rPr>
              <a:t>%, </a:t>
            </a:r>
            <a:endParaRPr lang="ru-RU" sz="1800" dirty="0" smtClean="0"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mbria" panose="02040503050406030204" pitchFamily="18" charset="0"/>
              </a:rPr>
              <a:t>Италия </a:t>
            </a:r>
            <a:r>
              <a:rPr lang="ru-RU" sz="1800" dirty="0">
                <a:latin typeface="Cambria" panose="02040503050406030204" pitchFamily="18" charset="0"/>
              </a:rPr>
              <a:t>— </a:t>
            </a:r>
            <a:r>
              <a:rPr lang="ru-RU" sz="1800" dirty="0" smtClean="0">
                <a:latin typeface="Cambria" panose="02040503050406030204" pitchFamily="18" charset="0"/>
              </a:rPr>
              <a:t>на15%</a:t>
            </a:r>
          </a:p>
          <a:p>
            <a:pPr lvl="0"/>
            <a:endParaRPr lang="ru-RU" sz="1800" b="1" dirty="0" smtClean="0">
              <a:latin typeface="Cambria" panose="02040503050406030204" pitchFamily="18" charset="0"/>
            </a:endParaRPr>
          </a:p>
          <a:p>
            <a:pPr lvl="0"/>
            <a:r>
              <a:rPr lang="ru-RU" sz="1800" b="1" dirty="0" smtClean="0">
                <a:latin typeface="Cambria" panose="02040503050406030204" pitchFamily="18" charset="0"/>
              </a:rPr>
              <a:t>США </a:t>
            </a:r>
            <a:r>
              <a:rPr lang="ru-RU" sz="1800" b="1" dirty="0">
                <a:latin typeface="Cambria" panose="02040503050406030204" pitchFamily="18" charset="0"/>
              </a:rPr>
              <a:t>и ЕС </a:t>
            </a:r>
            <a:r>
              <a:rPr lang="ru-RU" sz="1800" dirty="0">
                <a:latin typeface="Cambria" panose="02040503050406030204" pitchFamily="18" charset="0"/>
              </a:rPr>
              <a:t>(Министерство юстиции США и Еврокомиссия</a:t>
            </a:r>
            <a:r>
              <a:rPr lang="ru-RU" sz="1800" dirty="0" smtClean="0">
                <a:latin typeface="Cambria" panose="02040503050406030204" pitchFamily="18" charset="0"/>
              </a:rPr>
              <a:t>):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mbria" panose="02040503050406030204" pitchFamily="18" charset="0"/>
              </a:rPr>
              <a:t>сознательно </a:t>
            </a:r>
            <a:r>
              <a:rPr lang="ru-RU" sz="1800" i="1" dirty="0">
                <a:latin typeface="Cambria" panose="02040503050406030204" pitchFamily="18" charset="0"/>
              </a:rPr>
              <a:t>отказались </a:t>
            </a:r>
            <a:r>
              <a:rPr lang="ru-RU" sz="1800" dirty="0">
                <a:latin typeface="Cambria" panose="02040503050406030204" pitchFamily="18" charset="0"/>
              </a:rPr>
              <a:t>от использования антимонопольного </a:t>
            </a:r>
            <a:r>
              <a:rPr lang="ru-RU" sz="1800" dirty="0" err="1">
                <a:latin typeface="Cambria" panose="02040503050406030204" pitchFamily="18" charset="0"/>
              </a:rPr>
              <a:t>комплаенса</a:t>
            </a:r>
            <a:r>
              <a:rPr lang="ru-RU" sz="1800" dirty="0">
                <a:latin typeface="Cambria" panose="02040503050406030204" pitchFamily="18" charset="0"/>
              </a:rPr>
              <a:t> в качестве основания для снижения размера </a:t>
            </a:r>
            <a:r>
              <a:rPr lang="ru-RU" sz="1800" dirty="0" smtClean="0">
                <a:latin typeface="Cambria" panose="02040503050406030204" pitchFamily="18" charset="0"/>
              </a:rPr>
              <a:t>штрафов</a:t>
            </a:r>
          </a:p>
          <a:p>
            <a:pPr lvl="0"/>
            <a:endParaRPr lang="ru-RU" sz="1800" dirty="0" smtClean="0">
              <a:latin typeface="Cambria" panose="02040503050406030204" pitchFamily="18" charset="0"/>
            </a:endParaRPr>
          </a:p>
          <a:p>
            <a:pPr lvl="0"/>
            <a:r>
              <a:rPr lang="ru-RU" sz="1800" dirty="0">
                <a:latin typeface="Cambria" panose="02040503050406030204" pitchFamily="18" charset="0"/>
              </a:rPr>
              <a:t>В рамках разбирательств решение остается преимущественно </a:t>
            </a:r>
            <a:r>
              <a:rPr lang="ru-RU" sz="1800" b="1" dirty="0">
                <a:latin typeface="Cambria" panose="02040503050406030204" pitchFamily="18" charset="0"/>
              </a:rPr>
              <a:t>дискреционным решением антимонопольного ведомства. </a:t>
            </a:r>
          </a:p>
          <a:p>
            <a:pPr lvl="0"/>
            <a:endParaRPr lang="ru-RU" sz="1800" dirty="0" smtClean="0">
              <a:latin typeface="Cambria" panose="02040503050406030204" pitchFamily="18" charset="0"/>
            </a:endParaRPr>
          </a:p>
          <a:p>
            <a:pPr lvl="0"/>
            <a:r>
              <a:rPr lang="ru-RU" sz="1600" i="1" dirty="0" smtClean="0">
                <a:latin typeface="Cambria" panose="02040503050406030204" pitchFamily="18" charset="0"/>
              </a:rPr>
              <a:t>Акты </a:t>
            </a:r>
            <a:r>
              <a:rPr lang="ru-RU" sz="1600" i="1" dirty="0">
                <a:latin typeface="Cambria" panose="02040503050406030204" pitchFamily="18" charset="0"/>
              </a:rPr>
              <a:t>относительно антимонопольного </a:t>
            </a:r>
            <a:r>
              <a:rPr lang="ru-RU" sz="1600" i="1" dirty="0" err="1">
                <a:latin typeface="Cambria" panose="02040503050406030204" pitchFamily="18" charset="0"/>
              </a:rPr>
              <a:t>комплаенса</a:t>
            </a:r>
            <a:r>
              <a:rPr lang="ru-RU" sz="1600" i="1" dirty="0">
                <a:latin typeface="Cambria" panose="02040503050406030204" pitchFamily="18" charset="0"/>
              </a:rPr>
              <a:t>, </a:t>
            </a:r>
            <a:r>
              <a:rPr lang="ru-RU" sz="1600" i="1" dirty="0" smtClean="0">
                <a:latin typeface="Cambria" panose="02040503050406030204" pitchFamily="18" charset="0"/>
              </a:rPr>
              <a:t>разработанные национальные антимонопольными ведомствами, носят преимущественно информационный и рекомендательный характер.</a:t>
            </a:r>
          </a:p>
          <a:p>
            <a:pPr lvl="0"/>
            <a:endParaRPr lang="ru-RU" sz="1800" dirty="0" smtClean="0"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0" r="8816"/>
          <a:stretch/>
        </p:blipFill>
        <p:spPr>
          <a:xfrm>
            <a:off x="6014677" y="3038843"/>
            <a:ext cx="2805795" cy="19716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75207"/>
            <a:ext cx="2776490" cy="1963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49" r="26375" b="11653"/>
          <a:stretch/>
        </p:blipFill>
        <p:spPr>
          <a:xfrm>
            <a:off x="5940152" y="5085184"/>
            <a:ext cx="2112234" cy="14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651696-3A67-435C-AF7F-8AEA4DD98DBA}" type="slidenum">
              <a:rPr lang="ru-RU" smtClean="0">
                <a:ea typeface="ＭＳ Ｐゴシック" pitchFamily="34" charset="-128"/>
              </a:rPr>
              <a:pPr/>
              <a:t>4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855" y="8442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ОТЕЧЕСТВЕННЫЙ ОПЫТ</a:t>
            </a:r>
            <a:endParaRPr lang="ru-RU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6012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2" lvl="0" indent="-28575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Cambria" panose="02040503050406030204" pitchFamily="18" charset="0"/>
              </a:rPr>
              <a:t>В настоящее время законом прямо не закреплены нормы, стимулирующие </a:t>
            </a:r>
            <a:r>
              <a:rPr lang="ru-RU" sz="1800" dirty="0">
                <a:latin typeface="Cambria" panose="02040503050406030204" pitchFamily="18" charset="0"/>
              </a:rPr>
              <a:t>внедрение системы </a:t>
            </a:r>
            <a:r>
              <a:rPr lang="ru-RU" sz="1800" dirty="0" err="1">
                <a:latin typeface="Cambria" panose="02040503050406030204" pitchFamily="18" charset="0"/>
              </a:rPr>
              <a:t>комплаенса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smtClean="0">
                <a:latin typeface="Cambria" panose="02040503050406030204" pitchFamily="18" charset="0"/>
              </a:rPr>
              <a:t>среди участников рынка.</a:t>
            </a:r>
          </a:p>
          <a:p>
            <a:pPr marL="176212" lvl="0" algn="just"/>
            <a:endParaRPr lang="ru-RU" sz="1800" dirty="0" smtClean="0">
              <a:latin typeface="Cambria" panose="02040503050406030204" pitchFamily="18" charset="0"/>
            </a:endParaRPr>
          </a:p>
          <a:p>
            <a:pPr marL="176212" lvl="0" algn="just"/>
            <a:endParaRPr lang="ru-RU" sz="1800" dirty="0" smtClean="0">
              <a:latin typeface="Cambria" panose="02040503050406030204" pitchFamily="18" charset="0"/>
            </a:endParaRPr>
          </a:p>
          <a:p>
            <a:pPr marL="461962" lvl="0" indent="-28575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Cambria" panose="02040503050406030204" pitchFamily="18" charset="0"/>
              </a:rPr>
              <a:t>При этом существуют  организации, самостоятельно разработавшие и внедрившие локальные акты по внутреннему предупреждению </a:t>
            </a:r>
            <a:r>
              <a:rPr lang="ru-RU" sz="1800" dirty="0">
                <a:latin typeface="Cambria" panose="02040503050406030204" pitchFamily="18" charset="0"/>
              </a:rPr>
              <a:t>нарушений антимонопольного </a:t>
            </a:r>
            <a:r>
              <a:rPr lang="ru-RU" sz="1800" dirty="0" smtClean="0">
                <a:latin typeface="Cambria" panose="02040503050406030204" pitchFamily="18" charset="0"/>
              </a:rPr>
              <a:t>законодательства:</a:t>
            </a:r>
          </a:p>
          <a:p>
            <a:pPr marL="176212" lvl="0" algn="just"/>
            <a:endParaRPr lang="ru-RU" sz="1800" dirty="0">
              <a:latin typeface="Cambria" panose="02040503050406030204" pitchFamily="18" charset="0"/>
            </a:endParaRPr>
          </a:p>
          <a:p>
            <a:pPr marL="461962" lvl="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mbria" panose="02040503050406030204" pitchFamily="18" charset="0"/>
              </a:rPr>
              <a:t>ПАО </a:t>
            </a:r>
            <a:r>
              <a:rPr lang="ru-RU" sz="1800" dirty="0">
                <a:latin typeface="Cambria" panose="02040503050406030204" pitchFamily="18" charset="0"/>
              </a:rPr>
              <a:t>«МТС</a:t>
            </a:r>
            <a:r>
              <a:rPr lang="ru-RU" sz="1800" dirty="0" smtClean="0">
                <a:latin typeface="Cambria" panose="02040503050406030204" pitchFamily="18" charset="0"/>
              </a:rPr>
              <a:t>»</a:t>
            </a:r>
          </a:p>
          <a:p>
            <a:pPr marL="176212" lvl="0" algn="just"/>
            <a:endParaRPr lang="ru-RU" sz="1800" dirty="0">
              <a:latin typeface="Cambria" panose="02040503050406030204" pitchFamily="18" charset="0"/>
            </a:endParaRPr>
          </a:p>
          <a:p>
            <a:pPr marL="176212" lvl="0" algn="just"/>
            <a:endParaRPr lang="en-US" sz="1800" dirty="0" smtClean="0">
              <a:latin typeface="Cambria" panose="02040503050406030204" pitchFamily="18" charset="0"/>
            </a:endParaRPr>
          </a:p>
          <a:p>
            <a:pPr marL="461962" lvl="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mbria" panose="02040503050406030204" pitchFamily="18" charset="0"/>
              </a:rPr>
              <a:t>ПАО </a:t>
            </a:r>
            <a:r>
              <a:rPr lang="ru-RU" sz="1800" dirty="0">
                <a:latin typeface="Cambria" panose="02040503050406030204" pitchFamily="18" charset="0"/>
              </a:rPr>
              <a:t>«</a:t>
            </a:r>
            <a:r>
              <a:rPr lang="ru-RU" sz="1800" dirty="0" err="1">
                <a:latin typeface="Cambria" panose="02040503050406030204" pitchFamily="18" charset="0"/>
              </a:rPr>
              <a:t>Сибур</a:t>
            </a:r>
            <a:r>
              <a:rPr lang="ru-RU" sz="1800" dirty="0">
                <a:latin typeface="Cambria" panose="02040503050406030204" pitchFamily="18" charset="0"/>
              </a:rPr>
              <a:t> холдинг</a:t>
            </a:r>
            <a:r>
              <a:rPr lang="ru-RU" sz="1800" dirty="0" smtClean="0">
                <a:latin typeface="Cambria" panose="02040503050406030204" pitchFamily="18" charset="0"/>
              </a:rPr>
              <a:t>»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176212" lvl="0" algn="just"/>
            <a:endParaRPr lang="ru-RU" sz="1800" dirty="0" smtClean="0">
              <a:latin typeface="Cambria" panose="02040503050406030204" pitchFamily="18" charset="0"/>
            </a:endParaRPr>
          </a:p>
          <a:p>
            <a:pPr marL="176212" lvl="0" algn="just"/>
            <a:endParaRPr lang="ru-RU" sz="1800" dirty="0">
              <a:latin typeface="Cambria" panose="02040503050406030204" pitchFamily="18" charset="0"/>
            </a:endParaRPr>
          </a:p>
          <a:p>
            <a:pPr marL="461962" lvl="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</a:rPr>
              <a:t>ПАО «</a:t>
            </a:r>
            <a:r>
              <a:rPr lang="ru-RU" sz="1800" dirty="0" err="1">
                <a:latin typeface="Cambria" panose="02040503050406030204" pitchFamily="18" charset="0"/>
              </a:rPr>
              <a:t>Уралкалий</a:t>
            </a:r>
            <a:r>
              <a:rPr lang="ru-RU" sz="1800" dirty="0" smtClean="0">
                <a:latin typeface="Cambria" panose="02040503050406030204" pitchFamily="18" charset="0"/>
              </a:rPr>
              <a:t>»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176212" lvl="0" algn="just"/>
            <a:endParaRPr lang="ru-RU" sz="1800" dirty="0" smtClean="0">
              <a:latin typeface="Cambria" panose="02040503050406030204" pitchFamily="18" charset="0"/>
            </a:endParaRPr>
          </a:p>
          <a:p>
            <a:pPr marL="176212" lvl="0" algn="just"/>
            <a:endParaRPr lang="ru-RU" sz="1800" dirty="0" smtClean="0">
              <a:latin typeface="Cambria" panose="02040503050406030204" pitchFamily="18" charset="0"/>
            </a:endParaRPr>
          </a:p>
          <a:p>
            <a:pPr marL="461962" lvl="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mbria" panose="02040503050406030204" pitchFamily="18" charset="0"/>
              </a:rPr>
              <a:t>ООО «Балтика»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492" r="3881" b="12939"/>
          <a:stretch/>
        </p:blipFill>
        <p:spPr>
          <a:xfrm>
            <a:off x="6228184" y="3572235"/>
            <a:ext cx="1862811" cy="8648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r="16346" b="10520"/>
          <a:stretch/>
        </p:blipFill>
        <p:spPr>
          <a:xfrm>
            <a:off x="4716016" y="4931594"/>
            <a:ext cx="2206621" cy="14497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00" y="3938463"/>
            <a:ext cx="1564456" cy="1074713"/>
          </a:xfrm>
          <a:prstGeom prst="rect">
            <a:avLst/>
          </a:prstGeom>
          <a:effectLst>
            <a:glow rad="127000">
              <a:schemeClr val="accent1">
                <a:alpha val="46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4289" r="8211" b="11322"/>
          <a:stretch/>
        </p:blipFill>
        <p:spPr>
          <a:xfrm>
            <a:off x="6947826" y="5445224"/>
            <a:ext cx="2232686" cy="1190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6596" r="2791" b="15197"/>
          <a:stretch/>
        </p:blipFill>
        <p:spPr>
          <a:xfrm>
            <a:off x="6012160" y="1102128"/>
            <a:ext cx="3074573" cy="153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651696-3A67-435C-AF7F-8AEA4DD98DBA}" type="slidenum">
              <a:rPr lang="ru-RU" smtClean="0">
                <a:ea typeface="ＭＳ Ｐゴシック" pitchFamily="34" charset="-128"/>
              </a:rPr>
              <a:pPr/>
              <a:t>5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ЗАКОНОДАТЕЛЬСТВО</a:t>
            </a:r>
            <a:endParaRPr lang="ru-RU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60841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2" lvl="0" indent="-28575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Cambria" panose="02040503050406030204" pitchFamily="18" charset="0"/>
              </a:rPr>
              <a:t>Институт </a:t>
            </a:r>
            <a:r>
              <a:rPr lang="ru-RU" sz="1800" b="1" dirty="0" smtClean="0">
                <a:latin typeface="Cambria" panose="02040503050406030204" pitchFamily="18" charset="0"/>
              </a:rPr>
              <a:t>предупреждения</a:t>
            </a:r>
            <a:r>
              <a:rPr lang="ru-RU" sz="1800" dirty="0" smtClean="0">
                <a:latin typeface="Cambria" panose="02040503050406030204" pitchFamily="18" charset="0"/>
              </a:rPr>
              <a:t>, предусмотренный Законом о защите конкуренции используется </a:t>
            </a:r>
            <a:r>
              <a:rPr lang="ru-RU" sz="1800" dirty="0">
                <a:latin typeface="Cambria" panose="02040503050406030204" pitchFamily="18" charset="0"/>
              </a:rPr>
              <a:t>как способ быстрого устранения </a:t>
            </a:r>
            <a:r>
              <a:rPr lang="ru-RU" sz="1800" dirty="0" smtClean="0">
                <a:latin typeface="Cambria" panose="02040503050406030204" pitchFamily="18" charset="0"/>
              </a:rPr>
              <a:t>правонарушений- </a:t>
            </a:r>
            <a:endParaRPr lang="en-US" sz="1800" dirty="0">
              <a:latin typeface="Cambria" panose="02040503050406030204" pitchFamily="18" charset="0"/>
            </a:endParaRPr>
          </a:p>
          <a:p>
            <a:pPr marL="176212" lvl="0" algn="just"/>
            <a:endParaRPr lang="ru-RU" sz="1800" dirty="0" smtClean="0">
              <a:latin typeface="Cambria" panose="02040503050406030204" pitchFamily="18" charset="0"/>
            </a:endParaRPr>
          </a:p>
          <a:p>
            <a:pPr marL="176212" lvl="0" algn="just"/>
            <a:r>
              <a:rPr lang="ru-RU" sz="1800" dirty="0" smtClean="0">
                <a:latin typeface="Cambria" panose="02040503050406030204" pitchFamily="18" charset="0"/>
              </a:rPr>
              <a:t>лицо</a:t>
            </a:r>
            <a:r>
              <a:rPr lang="ru-RU" sz="1800" dirty="0">
                <a:latin typeface="Cambria" panose="02040503050406030204" pitchFamily="18" charset="0"/>
              </a:rPr>
              <a:t>, выполнившее предупреждение, не подлежит административной ответственности за нарушение антимонопольного законодательства в связи с его устранением.</a:t>
            </a:r>
            <a:endParaRPr lang="ru-RU" sz="1800" dirty="0" smtClean="0">
              <a:latin typeface="Cambria" panose="02040503050406030204" pitchFamily="18" charset="0"/>
            </a:endParaRPr>
          </a:p>
          <a:p>
            <a:pPr marL="176212" lvl="0" algn="just"/>
            <a:endParaRPr lang="ru-RU" sz="1800" dirty="0" smtClean="0">
              <a:latin typeface="Cambria" panose="02040503050406030204" pitchFamily="18" charset="0"/>
            </a:endParaRPr>
          </a:p>
          <a:p>
            <a:pPr marL="176212" lvl="0" algn="just"/>
            <a:endParaRPr lang="ru-RU" sz="1800" dirty="0">
              <a:latin typeface="Cambria" panose="02040503050406030204" pitchFamily="18" charset="0"/>
            </a:endParaRPr>
          </a:p>
          <a:p>
            <a:pPr marL="461962" lvl="0" indent="-28575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Cambria" panose="02040503050406030204" pitchFamily="18" charset="0"/>
              </a:rPr>
              <a:t>Механизм </a:t>
            </a:r>
            <a:r>
              <a:rPr lang="ru-RU" sz="1800" b="1" dirty="0">
                <a:latin typeface="Cambria" panose="02040503050406030204" pitchFamily="18" charset="0"/>
              </a:rPr>
              <a:t>смягчения административной ответственности</a:t>
            </a:r>
            <a:r>
              <a:rPr lang="ru-RU" sz="1800" dirty="0">
                <a:latin typeface="Cambria" panose="02040503050406030204" pitchFamily="18" charset="0"/>
              </a:rPr>
              <a:t> </a:t>
            </a:r>
            <a:r>
              <a:rPr lang="ru-RU" sz="1800" dirty="0" smtClean="0">
                <a:latin typeface="Cambria" panose="02040503050406030204" pitchFamily="18" charset="0"/>
              </a:rPr>
              <a:t>за нарушение </a:t>
            </a:r>
            <a:r>
              <a:rPr lang="ru-RU" sz="1800" dirty="0">
                <a:latin typeface="Cambria" panose="02040503050406030204" pitchFamily="18" charset="0"/>
              </a:rPr>
              <a:t>антимонопольного законодательства, существует в рамках применения положений Кодекса Российской Федерации об административных </a:t>
            </a:r>
            <a:r>
              <a:rPr lang="ru-RU" sz="1800" dirty="0" smtClean="0">
                <a:latin typeface="Cambria" panose="02040503050406030204" pitchFamily="18" charset="0"/>
              </a:rPr>
              <a:t>правонарушениях (КоАП РФ):</a:t>
            </a:r>
          </a:p>
          <a:p>
            <a:pPr marL="176212" lvl="0" algn="just"/>
            <a:endParaRPr lang="ru-RU" sz="1800" dirty="0" smtClean="0">
              <a:latin typeface="Cambria" panose="02040503050406030204" pitchFamily="18" charset="0"/>
            </a:endParaRPr>
          </a:p>
          <a:p>
            <a:pPr marL="176212" lvl="0" algn="just"/>
            <a:r>
              <a:rPr lang="en-US" sz="1800" dirty="0" smtClean="0">
                <a:latin typeface="Cambria" panose="02040503050406030204" pitchFamily="18" charset="0"/>
              </a:rPr>
              <a:t>      </a:t>
            </a:r>
            <a:r>
              <a:rPr lang="ru-RU" sz="1800" dirty="0" smtClean="0">
                <a:latin typeface="Cambria" panose="02040503050406030204" pitchFamily="18" charset="0"/>
              </a:rPr>
              <a:t>стать</a:t>
            </a:r>
            <a:r>
              <a:rPr lang="ru-RU" sz="1800" dirty="0">
                <a:latin typeface="Cambria" panose="02040503050406030204" pitchFamily="18" charset="0"/>
              </a:rPr>
              <a:t>я</a:t>
            </a:r>
            <a:r>
              <a:rPr lang="ru-RU" sz="1800" dirty="0" smtClean="0">
                <a:latin typeface="Cambria" panose="02040503050406030204" pitchFamily="18" charset="0"/>
              </a:rPr>
              <a:t> 4.2, статья </a:t>
            </a:r>
            <a:r>
              <a:rPr lang="ru-RU" sz="1800" dirty="0">
                <a:latin typeface="Cambria" panose="02040503050406030204" pitchFamily="18" charset="0"/>
              </a:rPr>
              <a:t>14.32 </a:t>
            </a:r>
            <a:r>
              <a:rPr lang="ru-RU" sz="1800" dirty="0" smtClean="0">
                <a:latin typeface="Cambria" panose="02040503050406030204" pitchFamily="18" charset="0"/>
              </a:rPr>
              <a:t>КоАП РФ</a:t>
            </a:r>
          </a:p>
          <a:p>
            <a:pPr marL="176212" lvl="0" algn="just"/>
            <a:endParaRPr lang="ru-RU" sz="1800" dirty="0" smtClean="0"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102"/>
                    </a14:imgEffect>
                    <a14:imgEffect>
                      <a14:saturation sat="101000"/>
                    </a14:imgEffect>
                    <a14:imgEffect>
                      <a14:brightnessContrast bright="16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2" t="-2743" r="6143"/>
          <a:stretch/>
        </p:blipFill>
        <p:spPr>
          <a:xfrm>
            <a:off x="6084168" y="1052736"/>
            <a:ext cx="3024336" cy="2155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05064"/>
            <a:ext cx="290266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651696-3A67-435C-AF7F-8AEA4DD98DBA}" type="slidenum">
              <a:rPr lang="ru-RU" smtClean="0">
                <a:ea typeface="ＭＳ Ｐゴシック" pitchFamily="34" charset="-128"/>
              </a:rPr>
              <a:pPr/>
              <a:t>6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РЕАЛИЗАЦИЯ ИНСТИТУТА КОМПЛАЕНСА</a:t>
            </a:r>
            <a:endParaRPr lang="ru-RU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000108"/>
            <a:ext cx="69394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Cambria" panose="02040503050406030204" pitchFamily="18" charset="0"/>
              </a:rPr>
              <a:t>Закон </a:t>
            </a:r>
            <a:r>
              <a:rPr lang="ru-RU" sz="1800" b="1" dirty="0">
                <a:latin typeface="Cambria" panose="02040503050406030204" pitchFamily="18" charset="0"/>
              </a:rPr>
              <a:t>о защите </a:t>
            </a:r>
            <a:r>
              <a:rPr lang="ru-RU" sz="1800" b="1" dirty="0" smtClean="0">
                <a:latin typeface="Cambria" panose="02040503050406030204" pitchFamily="18" charset="0"/>
              </a:rPr>
              <a:t>конкуренции </a:t>
            </a:r>
            <a:r>
              <a:rPr lang="ru-RU" sz="1800" dirty="0" smtClean="0">
                <a:latin typeface="Cambria" panose="02040503050406030204" pitchFamily="18" charset="0"/>
              </a:rPr>
              <a:t>-  дополнить нормами</a:t>
            </a:r>
            <a:r>
              <a:rPr lang="ru-RU" sz="1800" dirty="0">
                <a:latin typeface="Cambria" panose="02040503050406030204" pitchFamily="18" charset="0"/>
              </a:rPr>
              <a:t>, предусматривающими</a:t>
            </a:r>
            <a:r>
              <a:rPr lang="ru-RU" sz="1800" dirty="0" smtClean="0">
                <a:latin typeface="Cambria" panose="020405030504060302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</a:rPr>
              <a:t>Определение </a:t>
            </a:r>
            <a:r>
              <a:rPr lang="ru-RU" sz="1800" dirty="0">
                <a:latin typeface="Cambria" panose="02040503050406030204" pitchFamily="18" charset="0"/>
              </a:rPr>
              <a:t>системы внутреннего предупреждения нарушений антимонопольного законодательства</a:t>
            </a:r>
            <a:r>
              <a:rPr lang="ru-RU" sz="1800" dirty="0" smtClean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</a:rPr>
              <a:t>Право </a:t>
            </a:r>
            <a:r>
              <a:rPr lang="ru-RU" sz="1800" dirty="0">
                <a:latin typeface="Cambria" panose="02040503050406030204" pitchFamily="18" charset="0"/>
              </a:rPr>
              <a:t>лица на принятие внутреннего локального акта, предусматривающего внедрение такой системы и ее реализацию</a:t>
            </a:r>
            <a:r>
              <a:rPr lang="ru-RU" sz="1800" dirty="0" smtClean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</a:rPr>
              <a:t>Требования </a:t>
            </a:r>
            <a:r>
              <a:rPr lang="ru-RU" sz="1800" dirty="0">
                <a:latin typeface="Cambria" panose="02040503050406030204" pitchFamily="18" charset="0"/>
              </a:rPr>
              <a:t>к содержанию такого локального акта</a:t>
            </a:r>
            <a:r>
              <a:rPr lang="ru-RU" sz="1800" dirty="0" smtClean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</a:rPr>
              <a:t>Порядок </a:t>
            </a:r>
            <a:r>
              <a:rPr lang="ru-RU" sz="1800" dirty="0">
                <a:latin typeface="Cambria" panose="02040503050406030204" pitchFamily="18" charset="0"/>
              </a:rPr>
              <a:t>обеспечения публичности локального акта</a:t>
            </a:r>
            <a:r>
              <a:rPr lang="ru-RU" sz="1800" dirty="0" smtClean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</a:rPr>
              <a:t>Возложение </a:t>
            </a:r>
            <a:r>
              <a:rPr lang="ru-RU" sz="1800" dirty="0">
                <a:latin typeface="Cambria" panose="02040503050406030204" pitchFamily="18" charset="0"/>
              </a:rPr>
              <a:t>на </a:t>
            </a:r>
            <a:r>
              <a:rPr lang="ru-RU" sz="1800" dirty="0" smtClean="0">
                <a:latin typeface="Cambria" panose="02040503050406030204" pitchFamily="18" charset="0"/>
              </a:rPr>
              <a:t>хозяйствующий субъект </a:t>
            </a:r>
            <a:r>
              <a:rPr lang="ru-RU" sz="1800" dirty="0">
                <a:latin typeface="Cambria" panose="02040503050406030204" pitchFamily="18" charset="0"/>
              </a:rPr>
              <a:t>обязанности доказывания принятия и реализации им системы внутреннего предупреждения нарушений антимонопольного законодательства</a:t>
            </a:r>
            <a:r>
              <a:rPr lang="ru-RU" sz="1800" dirty="0" smtClean="0">
                <a:latin typeface="Cambria" panose="02040503050406030204" pitchFamily="18" charset="0"/>
              </a:rPr>
              <a:t>;</a:t>
            </a:r>
          </a:p>
          <a:p>
            <a:endParaRPr lang="ru-RU" sz="1800" b="1" dirty="0" smtClean="0">
              <a:latin typeface="Cambria" panose="02040503050406030204" pitchFamily="18" charset="0"/>
            </a:endParaRPr>
          </a:p>
          <a:p>
            <a:r>
              <a:rPr lang="ru-RU" sz="1800" b="1" dirty="0" smtClean="0">
                <a:latin typeface="Cambria" panose="02040503050406030204" pitchFamily="18" charset="0"/>
              </a:rPr>
              <a:t>КоАП РФ:</a:t>
            </a:r>
          </a:p>
          <a:p>
            <a:r>
              <a:rPr lang="ru-RU" sz="1800" dirty="0" smtClean="0">
                <a:latin typeface="Cambria" panose="02040503050406030204" pitchFamily="18" charset="0"/>
              </a:rPr>
              <a:t>Дополнить </a:t>
            </a:r>
            <a:r>
              <a:rPr lang="ru-RU" sz="1800" b="1" dirty="0" smtClean="0">
                <a:latin typeface="Cambria" panose="02040503050406030204" pitchFamily="18" charset="0"/>
              </a:rPr>
              <a:t>перечень </a:t>
            </a:r>
            <a:r>
              <a:rPr lang="ru-RU" sz="1800" b="1" dirty="0">
                <a:latin typeface="Cambria" panose="02040503050406030204" pitchFamily="18" charset="0"/>
              </a:rPr>
              <a:t>оснований</a:t>
            </a:r>
            <a:r>
              <a:rPr lang="ru-RU" sz="1800" dirty="0">
                <a:latin typeface="Cambria" panose="02040503050406030204" pitchFamily="18" charset="0"/>
              </a:rPr>
              <a:t>, </a:t>
            </a:r>
            <a:r>
              <a:rPr lang="ru-RU" sz="1800" dirty="0" smtClean="0">
                <a:latin typeface="Cambria" panose="02040503050406030204" pitchFamily="18" charset="0"/>
              </a:rPr>
              <a:t>смягчающих административную ответственность (не более чем на 1/8), </a:t>
            </a:r>
            <a:r>
              <a:rPr lang="ru-RU" sz="1800" dirty="0">
                <a:latin typeface="Cambria" panose="02040503050406030204" pitchFamily="18" charset="0"/>
              </a:rPr>
              <a:t>наличием у хозяйствующего субъекта принятой и реализованной им системы внутреннего предупреждения нарушений антимонопольного законодательства</a:t>
            </a:r>
            <a:r>
              <a:rPr lang="ru-RU" sz="1800" dirty="0" smtClean="0">
                <a:latin typeface="Cambria" panose="02040503050406030204" pitchFamily="18" charset="0"/>
              </a:rPr>
              <a:t>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8" r="2948"/>
          <a:stretch/>
        </p:blipFill>
        <p:spPr>
          <a:xfrm>
            <a:off x="6372200" y="1000108"/>
            <a:ext cx="2664296" cy="16148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67" y="2657081"/>
            <a:ext cx="2017319" cy="1708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57" y="4797804"/>
            <a:ext cx="2395264" cy="179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651696-3A67-435C-AF7F-8AEA4DD98DBA}" type="slidenum">
              <a:rPr lang="ru-RU" b="1" smtClean="0">
                <a:ea typeface="ＭＳ Ｐゴシック" pitchFamily="34" charset="-128"/>
              </a:rPr>
              <a:pPr/>
              <a:t>7</a:t>
            </a:fld>
            <a:endParaRPr lang="ru-RU" b="1" dirty="0" smtClean="0">
              <a:ea typeface="ＭＳ Ｐゴシック" pitchFamily="34" charset="-128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ПОЗИЦИЯ/ВЫВОДЫ </a:t>
            </a:r>
            <a:endParaRPr lang="ru-RU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132195"/>
            <a:ext cx="67687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Cambria" panose="02040503050406030204" pitchFamily="18" charset="0"/>
              </a:rPr>
              <a:t>включение в Закон о защите конкуренции нормы, обязывающей комиссию антимонопольного органа включать в решение по делу о нарушении антимонопольного законодательства выводы о наличии или отсутствии оснований для применения к хозяйствующему субъекту положений о смягчении административного наказания </a:t>
            </a:r>
            <a:r>
              <a:rPr lang="ru-RU" sz="1800" b="1" dirty="0">
                <a:latin typeface="Cambria" panose="02040503050406030204" pitchFamily="18" charset="0"/>
              </a:rPr>
              <a:t>не соответствует</a:t>
            </a:r>
            <a:r>
              <a:rPr lang="ru-RU" sz="1800" dirty="0">
                <a:latin typeface="Cambria" panose="02040503050406030204" pitchFamily="18" charset="0"/>
              </a:rPr>
              <a:t> предмету </a:t>
            </a:r>
            <a:r>
              <a:rPr lang="ru-RU" sz="1800" b="1" dirty="0">
                <a:latin typeface="Cambria" panose="02040503050406030204" pitchFamily="18" charset="0"/>
              </a:rPr>
              <a:t>регулирования Закона о защите конкуренции</a:t>
            </a:r>
            <a:endParaRPr lang="ru-RU" sz="1800" b="1" dirty="0" smtClean="0">
              <a:latin typeface="Cambria" panose="02040503050406030204" pitchFamily="18" charset="0"/>
            </a:endParaRPr>
          </a:p>
          <a:p>
            <a:endParaRPr lang="ru-RU" sz="18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</a:rPr>
              <a:t>особенности </a:t>
            </a:r>
            <a:r>
              <a:rPr lang="ru-RU" sz="1800" dirty="0">
                <a:latin typeface="Cambria" panose="02040503050406030204" pitchFamily="18" charset="0"/>
              </a:rPr>
              <a:t>учета обстоятельств, смягчающих административную ответственность, при назначении административного наказания </a:t>
            </a:r>
            <a:r>
              <a:rPr lang="ru-RU" sz="1800" dirty="0" smtClean="0">
                <a:latin typeface="Cambria" panose="02040503050406030204" pitchFamily="18" charset="0"/>
              </a:rPr>
              <a:t>должны </a:t>
            </a:r>
            <a:r>
              <a:rPr lang="ru-RU" sz="1800" dirty="0">
                <a:latin typeface="Cambria" panose="02040503050406030204" pitchFamily="18" charset="0"/>
              </a:rPr>
              <a:t>содержаться </a:t>
            </a:r>
            <a:r>
              <a:rPr lang="ru-RU" sz="1800" b="1" dirty="0">
                <a:latin typeface="Cambria" panose="02040503050406030204" pitchFamily="18" charset="0"/>
              </a:rPr>
              <a:t>исключительно в КоАП РФ</a:t>
            </a:r>
            <a:r>
              <a:rPr lang="ru-RU" sz="1800" dirty="0">
                <a:latin typeface="Cambria" panose="02040503050406030204" pitchFamily="18" charset="0"/>
              </a:rPr>
              <a:t>.</a:t>
            </a:r>
          </a:p>
          <a:p>
            <a:endParaRPr lang="ru-RU" sz="1800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</a:rPr>
              <a:t>учет </a:t>
            </a:r>
            <a:r>
              <a:rPr lang="ru-RU" sz="1800" dirty="0">
                <a:latin typeface="Cambria" panose="02040503050406030204" pitchFamily="18" charset="0"/>
              </a:rPr>
              <a:t>обстоятельств, смягчающих административную ответственность, </a:t>
            </a:r>
            <a:r>
              <a:rPr lang="ru-RU" sz="1800" b="1" dirty="0">
                <a:latin typeface="Cambria" panose="02040503050406030204" pitchFamily="18" charset="0"/>
              </a:rPr>
              <a:t>должен </a:t>
            </a:r>
            <a:r>
              <a:rPr lang="ru-RU" sz="1800" b="1" dirty="0" smtClean="0">
                <a:latin typeface="Cambria" panose="02040503050406030204" pitchFamily="18" charset="0"/>
              </a:rPr>
              <a:t>производится </a:t>
            </a:r>
            <a:r>
              <a:rPr lang="ru-RU" sz="1800" dirty="0" smtClean="0">
                <a:latin typeface="Cambria" panose="02040503050406030204" pitchFamily="18" charset="0"/>
              </a:rPr>
              <a:t>соответствующим </a:t>
            </a:r>
            <a:r>
              <a:rPr lang="ru-RU" sz="1800" dirty="0">
                <a:latin typeface="Cambria" panose="02040503050406030204" pitchFamily="18" charset="0"/>
              </a:rPr>
              <a:t>должностным лицом антимонопольного органа </a:t>
            </a:r>
            <a:r>
              <a:rPr lang="ru-RU" sz="1800" b="1" dirty="0">
                <a:latin typeface="Cambria" panose="02040503050406030204" pitchFamily="18" charset="0"/>
              </a:rPr>
              <a:t>при рассмотрении</a:t>
            </a:r>
            <a:r>
              <a:rPr lang="ru-RU" sz="1800" dirty="0">
                <a:latin typeface="Cambria" panose="02040503050406030204" pitchFamily="18" charset="0"/>
              </a:rPr>
              <a:t> протокола и материалов дела об административном правонарушении</a:t>
            </a:r>
            <a:r>
              <a:rPr lang="ru-RU" sz="1800" dirty="0" smtClean="0">
                <a:latin typeface="Cambria" panose="02040503050406030204" pitchFamily="18" charset="0"/>
              </a:rPr>
              <a:t>.</a:t>
            </a:r>
          </a:p>
          <a:p>
            <a:endParaRPr lang="ru-RU" sz="1400" b="0" i="0" u="none" strike="noStrike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57489"/>
            <a:ext cx="2427870" cy="1820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02" y="5032219"/>
            <a:ext cx="2347700" cy="1565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3166027"/>
            <a:ext cx="2555776" cy="17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827584" y="1122413"/>
            <a:ext cx="73453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latin typeface="Cambria" panose="02040503050406030204" pitchFamily="18" charset="0"/>
              </a:rPr>
              <a:t>СПАСИБО ЗА </a:t>
            </a:r>
            <a:r>
              <a:rPr lang="ru-RU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ВНИМАНИЕ</a:t>
            </a:r>
            <a:endParaRPr lang="ru-RU" b="1" dirty="0">
              <a:solidFill>
                <a:srgbClr val="333399"/>
              </a:solidFill>
              <a:latin typeface="Cambria" panose="02040503050406030204" pitchFamily="18" charset="0"/>
            </a:endParaRPr>
          </a:p>
          <a:p>
            <a:endParaRPr lang="en-US" dirty="0">
              <a:solidFill>
                <a:srgbClr val="333399"/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rgbClr val="333399"/>
                </a:solidFill>
              </a:rPr>
              <a:t/>
            </a:r>
            <a:br>
              <a:rPr lang="en-US" dirty="0">
                <a:solidFill>
                  <a:srgbClr val="333399"/>
                </a:solidFill>
              </a:rPr>
            </a:br>
            <a:endParaRPr lang="ru-RU" dirty="0">
              <a:solidFill>
                <a:srgbClr val="333399"/>
              </a:solidFill>
            </a:endParaRPr>
          </a:p>
        </p:txBody>
      </p: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2514600" y="1773238"/>
            <a:ext cx="4540250" cy="2362200"/>
            <a:chOff x="1676400" y="2743200"/>
            <a:chExt cx="4191000" cy="2362200"/>
          </a:xfrm>
        </p:grpSpPr>
        <p:pic>
          <p:nvPicPr>
            <p:cNvPr id="21515" name="Picture 5" descr="FAS-logo-colo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7" descr="twitter_newbird_blu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TextBox 8"/>
            <p:cNvSpPr txBox="1">
              <a:spLocks noChangeArrowheads="1"/>
            </p:cNvSpPr>
            <p:nvPr/>
          </p:nvSpPr>
          <p:spPr bwMode="auto">
            <a:xfrm>
              <a:off x="2536573" y="2819400"/>
              <a:ext cx="33308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rgbClr val="333399"/>
                  </a:solidFill>
                </a:rPr>
                <a:t>www.fas.gov.ru</a:t>
              </a:r>
            </a:p>
          </p:txBody>
        </p:sp>
        <p:sp>
          <p:nvSpPr>
            <p:cNvPr id="21519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33308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rgbClr val="333399"/>
                  </a:solidFill>
                </a:rPr>
                <a:t>FAS-book</a:t>
              </a:r>
            </a:p>
          </p:txBody>
        </p:sp>
        <p:sp>
          <p:nvSpPr>
            <p:cNvPr id="21520" name="TextBox 10"/>
            <p:cNvSpPr txBox="1">
              <a:spLocks noChangeArrowheads="1"/>
            </p:cNvSpPr>
            <p:nvPr/>
          </p:nvSpPr>
          <p:spPr bwMode="auto">
            <a:xfrm>
              <a:off x="2536573" y="4343400"/>
              <a:ext cx="259813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 dirty="0" err="1">
                  <a:solidFill>
                    <a:srgbClr val="333399"/>
                  </a:solidFill>
                </a:rPr>
                <a:t>rus_fas</a:t>
              </a:r>
              <a:endParaRPr lang="en-US" sz="3000" dirty="0">
                <a:solidFill>
                  <a:srgbClr val="333399"/>
                </a:solidFill>
              </a:endParaRPr>
            </a:p>
          </p:txBody>
        </p:sp>
      </p:grpSp>
      <p:pic>
        <p:nvPicPr>
          <p:cNvPr id="215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213" y="4135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3441700" y="4152900"/>
            <a:ext cx="2524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333399"/>
                </a:solidFill>
              </a:rPr>
              <a:t>fasovka</a:t>
            </a:r>
            <a:endParaRPr lang="ru-RU" sz="2800" dirty="0">
              <a:solidFill>
                <a:srgbClr val="333399"/>
              </a:solidFill>
            </a:endParaRPr>
          </a:p>
        </p:txBody>
      </p: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4813300" y="3373438"/>
            <a:ext cx="2514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333399"/>
                </a:solidFill>
              </a:rPr>
              <a:t>&amp; </a:t>
            </a:r>
            <a:r>
              <a:rPr lang="en-US" sz="3000" dirty="0" err="1">
                <a:solidFill>
                  <a:srgbClr val="333399"/>
                </a:solidFill>
              </a:rPr>
              <a:t>fas_rf</a:t>
            </a:r>
            <a:r>
              <a:rPr lang="en-US" sz="3000" dirty="0">
                <a:solidFill>
                  <a:srgbClr val="333399"/>
                </a:solidFill>
              </a:rPr>
              <a:t> (</a:t>
            </a:r>
            <a:r>
              <a:rPr lang="en-US" sz="3000" dirty="0" err="1">
                <a:solidFill>
                  <a:srgbClr val="333399"/>
                </a:solidFill>
              </a:rPr>
              <a:t>eng</a:t>
            </a:r>
            <a:r>
              <a:rPr lang="en-US" sz="3000" dirty="0">
                <a:solidFill>
                  <a:srgbClr val="333399"/>
                </a:solidFill>
              </a:rPr>
              <a:t>)</a:t>
            </a:r>
            <a:endParaRPr lang="en-US" sz="3000" dirty="0"/>
          </a:p>
        </p:txBody>
      </p:sp>
      <p:pic>
        <p:nvPicPr>
          <p:cNvPr id="21511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9688" y="5805488"/>
            <a:ext cx="78581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3443288" y="5805488"/>
            <a:ext cx="4967287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333399"/>
                </a:solidFill>
              </a:rPr>
              <a:t>international@fas.gov.ru</a:t>
            </a:r>
          </a:p>
        </p:txBody>
      </p:sp>
      <p:pic>
        <p:nvPicPr>
          <p:cNvPr id="21513" name="Picture 2" descr="Вконтакт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2875" y="5008563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Прямоугольник 12"/>
          <p:cNvSpPr>
            <a:spLocks noChangeArrowheads="1"/>
          </p:cNvSpPr>
          <p:nvPr/>
        </p:nvSpPr>
        <p:spPr bwMode="auto">
          <a:xfrm>
            <a:off x="3451225" y="4995863"/>
            <a:ext cx="1364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333399"/>
                </a:solidFill>
              </a:rPr>
              <a:t>fas_rus</a:t>
            </a:r>
            <a:endParaRPr lang="ru-RU" sz="28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19440</TotalTime>
  <Words>510</Words>
  <Application>Microsoft Office PowerPoint</Application>
  <PresentationFormat>Экран (4:3)</PresentationFormat>
  <Paragraphs>95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ＭＳ Ｐゴシック</vt:lpstr>
      <vt:lpstr>ＭＳ Ｐゴシック</vt:lpstr>
      <vt:lpstr>Arial</vt:lpstr>
      <vt:lpstr>Cambria</vt:lpstr>
      <vt:lpstr>Courier New</vt:lpstr>
      <vt:lpstr>Times New Roman</vt:lpstr>
      <vt:lpstr>Wingdings</vt:lpstr>
      <vt:lpstr>Оформление по умолчанию</vt:lpstr>
      <vt:lpstr>Презентация PowerPoint</vt:lpstr>
      <vt:lpstr>ИСТОРИЯ ВОПРОСА</vt:lpstr>
      <vt:lpstr>ЗАРУБЕЖНЫЙ ОПЫТ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Молчанов Артем Владимирович</cp:lastModifiedBy>
  <cp:revision>1560</cp:revision>
  <cp:lastPrinted>2013-05-21T12:48:39Z</cp:lastPrinted>
  <dcterms:created xsi:type="dcterms:W3CDTF">2011-08-24T07:02:51Z</dcterms:created>
  <dcterms:modified xsi:type="dcterms:W3CDTF">2016-05-31T13:19:30Z</dcterms:modified>
</cp:coreProperties>
</file>