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9" r:id="rId4"/>
  </p:sldMasterIdLst>
  <p:notesMasterIdLst>
    <p:notesMasterId r:id="rId29"/>
  </p:notesMasterIdLst>
  <p:sldIdLst>
    <p:sldId id="332" r:id="rId5"/>
    <p:sldId id="338" r:id="rId6"/>
    <p:sldId id="316" r:id="rId7"/>
    <p:sldId id="339" r:id="rId8"/>
    <p:sldId id="334" r:id="rId9"/>
    <p:sldId id="335" r:id="rId10"/>
    <p:sldId id="336" r:id="rId11"/>
    <p:sldId id="337" r:id="rId12"/>
    <p:sldId id="333" r:id="rId13"/>
    <p:sldId id="330" r:id="rId14"/>
    <p:sldId id="314" r:id="rId15"/>
    <p:sldId id="321" r:id="rId16"/>
    <p:sldId id="320" r:id="rId17"/>
    <p:sldId id="319" r:id="rId18"/>
    <p:sldId id="322" r:id="rId19"/>
    <p:sldId id="340" r:id="rId20"/>
    <p:sldId id="323" r:id="rId21"/>
    <p:sldId id="324" r:id="rId22"/>
    <p:sldId id="325" r:id="rId23"/>
    <p:sldId id="327" r:id="rId24"/>
    <p:sldId id="326" r:id="rId25"/>
    <p:sldId id="329" r:id="rId26"/>
    <p:sldId id="331" r:id="rId27"/>
    <p:sldId id="341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E78"/>
    <a:srgbClr val="3CB9F8"/>
    <a:srgbClr val="E7F3FF"/>
    <a:srgbClr val="9CBECA"/>
    <a:srgbClr val="2F95C9"/>
    <a:srgbClr val="C2EDFA"/>
    <a:srgbClr val="D9363C"/>
    <a:srgbClr val="C02A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80" autoAdjust="0"/>
    <p:restoredTop sz="93750" autoAdjust="0"/>
  </p:normalViewPr>
  <p:slideViewPr>
    <p:cSldViewPr snapToGrid="0" snapToObjects="1">
      <p:cViewPr>
        <p:scale>
          <a:sx n="124" d="100"/>
          <a:sy n="124" d="100"/>
        </p:scale>
        <p:origin x="-336" y="-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EDEB7-AD5A-430A-82AE-3269D56D8F8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6BA007-E10C-4359-BA1D-EC1394BDDDDA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676A3BF9-6F11-4F36-AF03-36AA67BE7E11}" type="parTrans" cxnId="{E1524529-727F-4F75-ADAB-EE6DB0E6E89D}">
      <dgm:prSet/>
      <dgm:spPr/>
      <dgm:t>
        <a:bodyPr/>
        <a:lstStyle/>
        <a:p>
          <a:endParaRPr lang="ru-RU"/>
        </a:p>
      </dgm:t>
    </dgm:pt>
    <dgm:pt modelId="{12AC11F8-F267-466A-ADDA-19576340F009}" type="sibTrans" cxnId="{E1524529-727F-4F75-ADAB-EE6DB0E6E89D}">
      <dgm:prSet/>
      <dgm:spPr/>
      <dgm:t>
        <a:bodyPr/>
        <a:lstStyle/>
        <a:p>
          <a:endParaRPr lang="ru-RU"/>
        </a:p>
      </dgm:t>
    </dgm:pt>
    <dgm:pt modelId="{48AC1FF7-3B25-456F-93B7-6636ECA2B487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Требованиям федерального закона «О независимой оценке квалификации» № 238-ФЗ и подзаконных нормативных актов</a:t>
          </a:r>
          <a:endParaRPr lang="ru-RU" dirty="0"/>
        </a:p>
      </dgm:t>
    </dgm:pt>
    <dgm:pt modelId="{9E09F859-DCF9-42E4-B577-ED04551F07DB}" type="parTrans" cxnId="{66A202F1-46FC-4140-8EB3-8578E5CE4824}">
      <dgm:prSet/>
      <dgm:spPr/>
      <dgm:t>
        <a:bodyPr/>
        <a:lstStyle/>
        <a:p>
          <a:endParaRPr lang="ru-RU"/>
        </a:p>
      </dgm:t>
    </dgm:pt>
    <dgm:pt modelId="{02305619-363C-470D-ACA0-80C46BBE03D8}" type="sibTrans" cxnId="{66A202F1-46FC-4140-8EB3-8578E5CE4824}">
      <dgm:prSet/>
      <dgm:spPr/>
      <dgm:t>
        <a:bodyPr/>
        <a:lstStyle/>
        <a:p>
          <a:endParaRPr lang="ru-RU"/>
        </a:p>
      </dgm:t>
    </dgm:pt>
    <dgm:pt modelId="{A2D1C8AF-DA3F-42E4-A7B0-905318FBC259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8D1FC2B2-353F-4986-8BF6-B1320125B67F}" type="parTrans" cxnId="{4C42982F-07D1-4F5B-BF46-CDBB878FC299}">
      <dgm:prSet/>
      <dgm:spPr/>
      <dgm:t>
        <a:bodyPr/>
        <a:lstStyle/>
        <a:p>
          <a:endParaRPr lang="ru-RU"/>
        </a:p>
      </dgm:t>
    </dgm:pt>
    <dgm:pt modelId="{D61BC17D-93C5-4A1F-A28A-EAF5A7F9B300}" type="sibTrans" cxnId="{4C42982F-07D1-4F5B-BF46-CDBB878FC299}">
      <dgm:prSet/>
      <dgm:spPr/>
      <dgm:t>
        <a:bodyPr/>
        <a:lstStyle/>
        <a:p>
          <a:endParaRPr lang="ru-RU"/>
        </a:p>
      </dgm:t>
    </dgm:pt>
    <dgm:pt modelId="{A4E5FC68-3890-4755-882D-821B0731E917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Требованиям федерального закона «О персональных данных» № 152-ФЗ</a:t>
          </a:r>
          <a:endParaRPr lang="ru-RU" dirty="0"/>
        </a:p>
      </dgm:t>
    </dgm:pt>
    <dgm:pt modelId="{6F2EDD38-265F-4A98-8FA9-F72E09BBAE6B}" type="parTrans" cxnId="{1BB749A6-EE7E-43CC-B8D7-9BC260402C1E}">
      <dgm:prSet/>
      <dgm:spPr/>
      <dgm:t>
        <a:bodyPr/>
        <a:lstStyle/>
        <a:p>
          <a:endParaRPr lang="ru-RU"/>
        </a:p>
      </dgm:t>
    </dgm:pt>
    <dgm:pt modelId="{95E4FC83-65F9-437B-A4E6-10ECB9A5593C}" type="sibTrans" cxnId="{1BB749A6-EE7E-43CC-B8D7-9BC260402C1E}">
      <dgm:prSet/>
      <dgm:spPr/>
      <dgm:t>
        <a:bodyPr/>
        <a:lstStyle/>
        <a:p>
          <a:endParaRPr lang="ru-RU"/>
        </a:p>
      </dgm:t>
    </dgm:pt>
    <dgm:pt modelId="{48252D64-28D6-4FD5-95FF-71CB512FE82A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mtClean="0"/>
            <a:t>3</a:t>
          </a:r>
          <a:endParaRPr lang="ru-RU" dirty="0"/>
        </a:p>
      </dgm:t>
    </dgm:pt>
    <dgm:pt modelId="{B7AED91E-9651-4DD5-A84D-513D87C5710E}" type="parTrans" cxnId="{CD33D5F8-95A6-4D46-9670-FA6E0816A4B0}">
      <dgm:prSet/>
      <dgm:spPr/>
      <dgm:t>
        <a:bodyPr/>
        <a:lstStyle/>
        <a:p>
          <a:endParaRPr lang="ru-RU"/>
        </a:p>
      </dgm:t>
    </dgm:pt>
    <dgm:pt modelId="{DB50C4DE-FD34-40E4-86B0-84EC3413FC25}" type="sibTrans" cxnId="{CD33D5F8-95A6-4D46-9670-FA6E0816A4B0}">
      <dgm:prSet/>
      <dgm:spPr/>
      <dgm:t>
        <a:bodyPr/>
        <a:lstStyle/>
        <a:p>
          <a:endParaRPr lang="ru-RU"/>
        </a:p>
      </dgm:t>
    </dgm:pt>
    <dgm:pt modelId="{62A12077-B60A-473E-AD1E-EFCF4624C03D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Требованиям к лицензированию программного обеспечения</a:t>
          </a:r>
          <a:endParaRPr lang="ru-RU" dirty="0"/>
        </a:p>
      </dgm:t>
    </dgm:pt>
    <dgm:pt modelId="{EAEDDDAD-BD3E-45FB-B12C-82D6BF2822F1}" type="parTrans" cxnId="{451A8BC8-2D25-4EBE-8F9F-1DB569422B19}">
      <dgm:prSet/>
      <dgm:spPr/>
      <dgm:t>
        <a:bodyPr/>
        <a:lstStyle/>
        <a:p>
          <a:endParaRPr lang="ru-RU"/>
        </a:p>
      </dgm:t>
    </dgm:pt>
    <dgm:pt modelId="{97E9D9D9-B8B1-4BC0-BB83-FE83947537C3}" type="sibTrans" cxnId="{451A8BC8-2D25-4EBE-8F9F-1DB569422B19}">
      <dgm:prSet/>
      <dgm:spPr/>
      <dgm:t>
        <a:bodyPr/>
        <a:lstStyle/>
        <a:p>
          <a:endParaRPr lang="ru-RU"/>
        </a:p>
      </dgm:t>
    </dgm:pt>
    <dgm:pt modelId="{28B4DB08-2118-40D6-81B5-84D869787CDB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3BC9EF2-E4EE-4EE6-A352-E30568C73A13}" type="parTrans" cxnId="{DA953FA2-A292-4909-A841-60DCC68E3296}">
      <dgm:prSet/>
      <dgm:spPr/>
      <dgm:t>
        <a:bodyPr/>
        <a:lstStyle/>
        <a:p>
          <a:endParaRPr lang="ru-RU"/>
        </a:p>
      </dgm:t>
    </dgm:pt>
    <dgm:pt modelId="{2CEA5CE8-8047-45B1-BE68-B88C03EFD0CC}" type="sibTrans" cxnId="{DA953FA2-A292-4909-A841-60DCC68E3296}">
      <dgm:prSet/>
      <dgm:spPr/>
      <dgm:t>
        <a:bodyPr/>
        <a:lstStyle/>
        <a:p>
          <a:endParaRPr lang="ru-RU"/>
        </a:p>
      </dgm:t>
    </dgm:pt>
    <dgm:pt modelId="{2FA4BF69-5395-426D-B6FE-24B65345B5F6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Требованиям 3-го уровня защищенности ПАК</a:t>
          </a:r>
          <a:endParaRPr lang="ru-RU" dirty="0"/>
        </a:p>
      </dgm:t>
    </dgm:pt>
    <dgm:pt modelId="{C348AE0F-B3A2-497D-81E3-F17BD7228153}" type="parTrans" cxnId="{0B0AF379-C94B-4715-8DC0-A7FCBBA6EC84}">
      <dgm:prSet/>
      <dgm:spPr/>
      <dgm:t>
        <a:bodyPr/>
        <a:lstStyle/>
        <a:p>
          <a:endParaRPr lang="ru-RU"/>
        </a:p>
      </dgm:t>
    </dgm:pt>
    <dgm:pt modelId="{C278AFD2-2E6F-4F45-893B-27FCB5D000EC}" type="sibTrans" cxnId="{0B0AF379-C94B-4715-8DC0-A7FCBBA6EC84}">
      <dgm:prSet/>
      <dgm:spPr/>
      <dgm:t>
        <a:bodyPr/>
        <a:lstStyle/>
        <a:p>
          <a:endParaRPr lang="ru-RU"/>
        </a:p>
      </dgm:t>
    </dgm:pt>
    <dgm:pt modelId="{AE97A38D-62DA-4889-B549-67240175EDE6}" type="pres">
      <dgm:prSet presAssocID="{64EEDEB7-AD5A-430A-82AE-3269D56D8F8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850CE4-0207-41BA-A618-4048620E246A}" type="pres">
      <dgm:prSet presAssocID="{646BA007-E10C-4359-BA1D-EC1394BDDDDA}" presName="composite" presStyleCnt="0"/>
      <dgm:spPr/>
    </dgm:pt>
    <dgm:pt modelId="{B7B13E37-7270-47D8-8BE3-0CEA5BD31084}" type="pres">
      <dgm:prSet presAssocID="{646BA007-E10C-4359-BA1D-EC1394BDDDDA}" presName="parentText" presStyleLbl="alignNode1" presStyleIdx="0" presStyleCnt="4" custLinFactNeighborX="0" custLinFactNeighborY="-112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FB461-EC41-4801-9730-688B3BD8BA19}" type="pres">
      <dgm:prSet presAssocID="{646BA007-E10C-4359-BA1D-EC1394BDDDD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45B48-EED1-4184-9A63-FC4419B58458}" type="pres">
      <dgm:prSet presAssocID="{12AC11F8-F267-466A-ADDA-19576340F009}" presName="sp" presStyleCnt="0"/>
      <dgm:spPr/>
    </dgm:pt>
    <dgm:pt modelId="{E48B7EA5-1703-4ABB-8BEA-1952CE84B10A}" type="pres">
      <dgm:prSet presAssocID="{A2D1C8AF-DA3F-42E4-A7B0-905318FBC259}" presName="composite" presStyleCnt="0"/>
      <dgm:spPr/>
    </dgm:pt>
    <dgm:pt modelId="{D555C78B-2E22-4DFD-B880-5A554B8CC8FF}" type="pres">
      <dgm:prSet presAssocID="{A2D1C8AF-DA3F-42E4-A7B0-905318FBC2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2B3DA-E84B-4AFA-A2AF-902046B9F8DB}" type="pres">
      <dgm:prSet presAssocID="{A2D1C8AF-DA3F-42E4-A7B0-905318FBC259}" presName="descendantText" presStyleLbl="alignAcc1" presStyleIdx="1" presStyleCnt="4" custLinFactNeighborX="0" custLinFactNeighborY="1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3AC70-99FF-4AC0-BEE1-6CB67913D65A}" type="pres">
      <dgm:prSet presAssocID="{D61BC17D-93C5-4A1F-A28A-EAF5A7F9B300}" presName="sp" presStyleCnt="0"/>
      <dgm:spPr/>
    </dgm:pt>
    <dgm:pt modelId="{5E7EF28B-8B3E-4F11-839D-C9C04239178F}" type="pres">
      <dgm:prSet presAssocID="{48252D64-28D6-4FD5-95FF-71CB512FE82A}" presName="composite" presStyleCnt="0"/>
      <dgm:spPr/>
    </dgm:pt>
    <dgm:pt modelId="{97B0D640-7E85-4936-902D-0782C2CCBC73}" type="pres">
      <dgm:prSet presAssocID="{48252D64-28D6-4FD5-95FF-71CB512FE82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148D9-A206-4BCF-B794-F5900036F3E0}" type="pres">
      <dgm:prSet presAssocID="{48252D64-28D6-4FD5-95FF-71CB512FE82A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B0BFFD-D75B-426B-A9DC-483915888202}" type="pres">
      <dgm:prSet presAssocID="{DB50C4DE-FD34-40E4-86B0-84EC3413FC25}" presName="sp" presStyleCnt="0"/>
      <dgm:spPr/>
    </dgm:pt>
    <dgm:pt modelId="{9D2B9C08-B79D-4038-B69E-7EA536404ED4}" type="pres">
      <dgm:prSet presAssocID="{28B4DB08-2118-40D6-81B5-84D869787CDB}" presName="composite" presStyleCnt="0"/>
      <dgm:spPr/>
    </dgm:pt>
    <dgm:pt modelId="{752032B7-6066-40E9-991E-05B4F02E62D9}" type="pres">
      <dgm:prSet presAssocID="{28B4DB08-2118-40D6-81B5-84D869787CD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A7090-A07A-4624-BA1A-AA39CCAF0463}" type="pres">
      <dgm:prSet presAssocID="{28B4DB08-2118-40D6-81B5-84D869787CD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0AF379-C94B-4715-8DC0-A7FCBBA6EC84}" srcId="{28B4DB08-2118-40D6-81B5-84D869787CDB}" destId="{2FA4BF69-5395-426D-B6FE-24B65345B5F6}" srcOrd="0" destOrd="0" parTransId="{C348AE0F-B3A2-497D-81E3-F17BD7228153}" sibTransId="{C278AFD2-2E6F-4F45-893B-27FCB5D000EC}"/>
    <dgm:cxn modelId="{1BB749A6-EE7E-43CC-B8D7-9BC260402C1E}" srcId="{A2D1C8AF-DA3F-42E4-A7B0-905318FBC259}" destId="{A4E5FC68-3890-4755-882D-821B0731E917}" srcOrd="0" destOrd="0" parTransId="{6F2EDD38-265F-4A98-8FA9-F72E09BBAE6B}" sibTransId="{95E4FC83-65F9-437B-A4E6-10ECB9A5593C}"/>
    <dgm:cxn modelId="{3130C046-7288-4588-A5BE-CFA60E993BE5}" type="presOf" srcId="{28B4DB08-2118-40D6-81B5-84D869787CDB}" destId="{752032B7-6066-40E9-991E-05B4F02E62D9}" srcOrd="0" destOrd="0" presId="urn:microsoft.com/office/officeart/2005/8/layout/chevron2"/>
    <dgm:cxn modelId="{7F07962B-4F18-45ED-B5FC-C60DBB159802}" type="presOf" srcId="{A2D1C8AF-DA3F-42E4-A7B0-905318FBC259}" destId="{D555C78B-2E22-4DFD-B880-5A554B8CC8FF}" srcOrd="0" destOrd="0" presId="urn:microsoft.com/office/officeart/2005/8/layout/chevron2"/>
    <dgm:cxn modelId="{C857346A-93D3-44CB-B9C3-EC8AC85AFB38}" type="presOf" srcId="{48AC1FF7-3B25-456F-93B7-6636ECA2B487}" destId="{BA2FB461-EC41-4801-9730-688B3BD8BA19}" srcOrd="0" destOrd="0" presId="urn:microsoft.com/office/officeart/2005/8/layout/chevron2"/>
    <dgm:cxn modelId="{7F3E3B7D-3232-4B7B-AD2F-0C5DA7CDF7B8}" type="presOf" srcId="{48252D64-28D6-4FD5-95FF-71CB512FE82A}" destId="{97B0D640-7E85-4936-902D-0782C2CCBC73}" srcOrd="0" destOrd="0" presId="urn:microsoft.com/office/officeart/2005/8/layout/chevron2"/>
    <dgm:cxn modelId="{03E0CDDA-3CC0-4884-862E-F2F82E8B615F}" type="presOf" srcId="{62A12077-B60A-473E-AD1E-EFCF4624C03D}" destId="{910148D9-A206-4BCF-B794-F5900036F3E0}" srcOrd="0" destOrd="0" presId="urn:microsoft.com/office/officeart/2005/8/layout/chevron2"/>
    <dgm:cxn modelId="{6D188F49-8098-4D10-8C60-274FF27F3D65}" type="presOf" srcId="{64EEDEB7-AD5A-430A-82AE-3269D56D8F80}" destId="{AE97A38D-62DA-4889-B549-67240175EDE6}" srcOrd="0" destOrd="0" presId="urn:microsoft.com/office/officeart/2005/8/layout/chevron2"/>
    <dgm:cxn modelId="{78679D47-3647-4E99-9809-E32FF7DC6E2F}" type="presOf" srcId="{646BA007-E10C-4359-BA1D-EC1394BDDDDA}" destId="{B7B13E37-7270-47D8-8BE3-0CEA5BD31084}" srcOrd="0" destOrd="0" presId="urn:microsoft.com/office/officeart/2005/8/layout/chevron2"/>
    <dgm:cxn modelId="{DA953FA2-A292-4909-A841-60DCC68E3296}" srcId="{64EEDEB7-AD5A-430A-82AE-3269D56D8F80}" destId="{28B4DB08-2118-40D6-81B5-84D869787CDB}" srcOrd="3" destOrd="0" parTransId="{E3BC9EF2-E4EE-4EE6-A352-E30568C73A13}" sibTransId="{2CEA5CE8-8047-45B1-BE68-B88C03EFD0CC}"/>
    <dgm:cxn modelId="{E1524529-727F-4F75-ADAB-EE6DB0E6E89D}" srcId="{64EEDEB7-AD5A-430A-82AE-3269D56D8F80}" destId="{646BA007-E10C-4359-BA1D-EC1394BDDDDA}" srcOrd="0" destOrd="0" parTransId="{676A3BF9-6F11-4F36-AF03-36AA67BE7E11}" sibTransId="{12AC11F8-F267-466A-ADDA-19576340F009}"/>
    <dgm:cxn modelId="{4C42982F-07D1-4F5B-BF46-CDBB878FC299}" srcId="{64EEDEB7-AD5A-430A-82AE-3269D56D8F80}" destId="{A2D1C8AF-DA3F-42E4-A7B0-905318FBC259}" srcOrd="1" destOrd="0" parTransId="{8D1FC2B2-353F-4986-8BF6-B1320125B67F}" sibTransId="{D61BC17D-93C5-4A1F-A28A-EAF5A7F9B300}"/>
    <dgm:cxn modelId="{327DB17F-11BA-46F2-8E8F-1E716DCAC15C}" type="presOf" srcId="{2FA4BF69-5395-426D-B6FE-24B65345B5F6}" destId="{939A7090-A07A-4624-BA1A-AA39CCAF0463}" srcOrd="0" destOrd="0" presId="urn:microsoft.com/office/officeart/2005/8/layout/chevron2"/>
    <dgm:cxn modelId="{CD33D5F8-95A6-4D46-9670-FA6E0816A4B0}" srcId="{64EEDEB7-AD5A-430A-82AE-3269D56D8F80}" destId="{48252D64-28D6-4FD5-95FF-71CB512FE82A}" srcOrd="2" destOrd="0" parTransId="{B7AED91E-9651-4DD5-A84D-513D87C5710E}" sibTransId="{DB50C4DE-FD34-40E4-86B0-84EC3413FC25}"/>
    <dgm:cxn modelId="{66A202F1-46FC-4140-8EB3-8578E5CE4824}" srcId="{646BA007-E10C-4359-BA1D-EC1394BDDDDA}" destId="{48AC1FF7-3B25-456F-93B7-6636ECA2B487}" srcOrd="0" destOrd="0" parTransId="{9E09F859-DCF9-42E4-B577-ED04551F07DB}" sibTransId="{02305619-363C-470D-ACA0-80C46BBE03D8}"/>
    <dgm:cxn modelId="{451A8BC8-2D25-4EBE-8F9F-1DB569422B19}" srcId="{48252D64-28D6-4FD5-95FF-71CB512FE82A}" destId="{62A12077-B60A-473E-AD1E-EFCF4624C03D}" srcOrd="0" destOrd="0" parTransId="{EAEDDDAD-BD3E-45FB-B12C-82D6BF2822F1}" sibTransId="{97E9D9D9-B8B1-4BC0-BB83-FE83947537C3}"/>
    <dgm:cxn modelId="{0ACF11D3-8E25-466F-817A-6A90E31A143F}" type="presOf" srcId="{A4E5FC68-3890-4755-882D-821B0731E917}" destId="{E9A2B3DA-E84B-4AFA-A2AF-902046B9F8DB}" srcOrd="0" destOrd="0" presId="urn:microsoft.com/office/officeart/2005/8/layout/chevron2"/>
    <dgm:cxn modelId="{80881A9E-1B49-44BE-BF03-2B069CB73D1F}" type="presParOf" srcId="{AE97A38D-62DA-4889-B549-67240175EDE6}" destId="{42850CE4-0207-41BA-A618-4048620E246A}" srcOrd="0" destOrd="0" presId="urn:microsoft.com/office/officeart/2005/8/layout/chevron2"/>
    <dgm:cxn modelId="{02B8B07C-7C2A-4535-8E99-FB85E40F4F94}" type="presParOf" srcId="{42850CE4-0207-41BA-A618-4048620E246A}" destId="{B7B13E37-7270-47D8-8BE3-0CEA5BD31084}" srcOrd="0" destOrd="0" presId="urn:microsoft.com/office/officeart/2005/8/layout/chevron2"/>
    <dgm:cxn modelId="{1AD4B666-FCAE-44D1-BFDE-9FA0C17035E4}" type="presParOf" srcId="{42850CE4-0207-41BA-A618-4048620E246A}" destId="{BA2FB461-EC41-4801-9730-688B3BD8BA19}" srcOrd="1" destOrd="0" presId="urn:microsoft.com/office/officeart/2005/8/layout/chevron2"/>
    <dgm:cxn modelId="{A7C009FA-017D-404F-8826-03AEA0AA9867}" type="presParOf" srcId="{AE97A38D-62DA-4889-B549-67240175EDE6}" destId="{B8D45B48-EED1-4184-9A63-FC4419B58458}" srcOrd="1" destOrd="0" presId="urn:microsoft.com/office/officeart/2005/8/layout/chevron2"/>
    <dgm:cxn modelId="{6A21DFD6-9C01-4296-9C33-0FD0424C4C23}" type="presParOf" srcId="{AE97A38D-62DA-4889-B549-67240175EDE6}" destId="{E48B7EA5-1703-4ABB-8BEA-1952CE84B10A}" srcOrd="2" destOrd="0" presId="urn:microsoft.com/office/officeart/2005/8/layout/chevron2"/>
    <dgm:cxn modelId="{39BE7CF4-32D9-45E6-951A-3799C286AA5C}" type="presParOf" srcId="{E48B7EA5-1703-4ABB-8BEA-1952CE84B10A}" destId="{D555C78B-2E22-4DFD-B880-5A554B8CC8FF}" srcOrd="0" destOrd="0" presId="urn:microsoft.com/office/officeart/2005/8/layout/chevron2"/>
    <dgm:cxn modelId="{2BD3F199-1C62-4F33-B0E0-380CBD14B973}" type="presParOf" srcId="{E48B7EA5-1703-4ABB-8BEA-1952CE84B10A}" destId="{E9A2B3DA-E84B-4AFA-A2AF-902046B9F8DB}" srcOrd="1" destOrd="0" presId="urn:microsoft.com/office/officeart/2005/8/layout/chevron2"/>
    <dgm:cxn modelId="{068B1342-FCC2-41FC-92A6-28FEBB4352B2}" type="presParOf" srcId="{AE97A38D-62DA-4889-B549-67240175EDE6}" destId="{1063AC70-99FF-4AC0-BEE1-6CB67913D65A}" srcOrd="3" destOrd="0" presId="urn:microsoft.com/office/officeart/2005/8/layout/chevron2"/>
    <dgm:cxn modelId="{49C65175-63F7-4172-B13B-1B6179292441}" type="presParOf" srcId="{AE97A38D-62DA-4889-B549-67240175EDE6}" destId="{5E7EF28B-8B3E-4F11-839D-C9C04239178F}" srcOrd="4" destOrd="0" presId="urn:microsoft.com/office/officeart/2005/8/layout/chevron2"/>
    <dgm:cxn modelId="{231B2B55-0EF0-46A5-A132-937D86F682FF}" type="presParOf" srcId="{5E7EF28B-8B3E-4F11-839D-C9C04239178F}" destId="{97B0D640-7E85-4936-902D-0782C2CCBC73}" srcOrd="0" destOrd="0" presId="urn:microsoft.com/office/officeart/2005/8/layout/chevron2"/>
    <dgm:cxn modelId="{531AC57D-6209-4F14-89D8-22CBEA0E7D48}" type="presParOf" srcId="{5E7EF28B-8B3E-4F11-839D-C9C04239178F}" destId="{910148D9-A206-4BCF-B794-F5900036F3E0}" srcOrd="1" destOrd="0" presId="urn:microsoft.com/office/officeart/2005/8/layout/chevron2"/>
    <dgm:cxn modelId="{186E659A-6850-49F6-BD74-5B96CEEDA2B6}" type="presParOf" srcId="{AE97A38D-62DA-4889-B549-67240175EDE6}" destId="{C4B0BFFD-D75B-426B-A9DC-483915888202}" srcOrd="5" destOrd="0" presId="urn:microsoft.com/office/officeart/2005/8/layout/chevron2"/>
    <dgm:cxn modelId="{C105A460-353B-493D-BAD5-D54F85A068BA}" type="presParOf" srcId="{AE97A38D-62DA-4889-B549-67240175EDE6}" destId="{9D2B9C08-B79D-4038-B69E-7EA536404ED4}" srcOrd="6" destOrd="0" presId="urn:microsoft.com/office/officeart/2005/8/layout/chevron2"/>
    <dgm:cxn modelId="{E3B183D5-8C12-49BB-A1C9-C1B12DF9F4E7}" type="presParOf" srcId="{9D2B9C08-B79D-4038-B69E-7EA536404ED4}" destId="{752032B7-6066-40E9-991E-05B4F02E62D9}" srcOrd="0" destOrd="0" presId="urn:microsoft.com/office/officeart/2005/8/layout/chevron2"/>
    <dgm:cxn modelId="{7933F57E-C9DD-48C6-B176-3ADE4DA5F187}" type="presParOf" srcId="{9D2B9C08-B79D-4038-B69E-7EA536404ED4}" destId="{939A7090-A07A-4624-BA1A-AA39CCAF046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5BCA70-F2A1-4C65-B2B9-5C4368B95D6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C8D43-F1E1-4EFC-B8AF-7E6695391FBB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ПАК – НЕ является просто дистанционным экзаменом</a:t>
          </a:r>
        </a:p>
      </dgm:t>
    </dgm:pt>
    <dgm:pt modelId="{CCD54DBD-716D-4DC7-A4CC-49C8B88C16EC}" type="parTrans" cxnId="{C308016C-52C2-42E3-B231-E3D040E6C12B}">
      <dgm:prSet/>
      <dgm:spPr/>
      <dgm:t>
        <a:bodyPr/>
        <a:lstStyle/>
        <a:p>
          <a:endParaRPr lang="ru-RU"/>
        </a:p>
      </dgm:t>
    </dgm:pt>
    <dgm:pt modelId="{503AEB01-2ED1-4CC1-9F2A-2CD9031B978E}" type="sibTrans" cxnId="{C308016C-52C2-42E3-B231-E3D040E6C12B}">
      <dgm:prSet/>
      <dgm:spPr/>
      <dgm:t>
        <a:bodyPr/>
        <a:lstStyle/>
        <a:p>
          <a:endParaRPr lang="ru-RU"/>
        </a:p>
      </dgm:t>
    </dgm:pt>
    <dgm:pt modelId="{23A8B412-6CED-4D76-AFA0-44A2F8F8205D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ПАК – это виртуальный ЦОК (цифроизация НОК)</a:t>
          </a:r>
        </a:p>
      </dgm:t>
    </dgm:pt>
    <dgm:pt modelId="{88152BF5-AD83-45D4-9A59-470155EF24AB}" type="parTrans" cxnId="{49B2E4AA-5AA2-4A08-9617-FF5C74F58017}">
      <dgm:prSet/>
      <dgm:spPr/>
      <dgm:t>
        <a:bodyPr/>
        <a:lstStyle/>
        <a:p>
          <a:endParaRPr lang="ru-RU"/>
        </a:p>
      </dgm:t>
    </dgm:pt>
    <dgm:pt modelId="{FF5113FB-B0D0-4C50-8E8F-84237BA9A50E}" type="sibTrans" cxnId="{49B2E4AA-5AA2-4A08-9617-FF5C74F58017}">
      <dgm:prSet/>
      <dgm:spPr/>
      <dgm:t>
        <a:bodyPr/>
        <a:lstStyle/>
        <a:p>
          <a:endParaRPr lang="ru-RU"/>
        </a:p>
      </dgm:t>
    </dgm:pt>
    <dgm:pt modelId="{3BBA2BCC-5971-4432-9674-ABA1E270E927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Одновременный прием экзамена у более </a:t>
          </a:r>
          <a:r>
            <a:rPr lang="ru-RU" sz="1600" b="1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1 000 </a:t>
          </a:r>
          <a:r>
            <a:rPr lang="ru-RU" sz="1300" b="1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соискателей</a:t>
          </a:r>
        </a:p>
      </dgm:t>
    </dgm:pt>
    <dgm:pt modelId="{B84F7D68-EDFF-4E9C-A830-D849E4155555}" type="parTrans" cxnId="{06FEC407-1959-424C-A24E-804722836BC8}">
      <dgm:prSet/>
      <dgm:spPr/>
      <dgm:t>
        <a:bodyPr/>
        <a:lstStyle/>
        <a:p>
          <a:endParaRPr lang="ru-RU"/>
        </a:p>
      </dgm:t>
    </dgm:pt>
    <dgm:pt modelId="{A1F521ED-373B-41B9-A345-81C052A2EF07}" type="sibTrans" cxnId="{06FEC407-1959-424C-A24E-804722836BC8}">
      <dgm:prSet/>
      <dgm:spPr/>
      <dgm:t>
        <a:bodyPr/>
        <a:lstStyle/>
        <a:p>
          <a:endParaRPr lang="ru-RU"/>
        </a:p>
      </dgm:t>
    </dgm:pt>
    <dgm:pt modelId="{2FCF3651-9EB1-4962-A64A-88A609CEE1FD}" type="pres">
      <dgm:prSet presAssocID="{8D5BCA70-F2A1-4C65-B2B9-5C4368B95D6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52861-A785-49F8-9BEB-AE03BA2660A7}" type="pres">
      <dgm:prSet presAssocID="{96AC8D43-F1E1-4EFC-B8AF-7E6695391FBB}" presName="parentLin" presStyleCnt="0"/>
      <dgm:spPr/>
    </dgm:pt>
    <dgm:pt modelId="{6C4BDBEE-F705-41AC-AAEE-5E21B37F0E02}" type="pres">
      <dgm:prSet presAssocID="{96AC8D43-F1E1-4EFC-B8AF-7E6695391FB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D11E54F-4F22-4874-816A-A6B7A1D0F465}" type="pres">
      <dgm:prSet presAssocID="{96AC8D43-F1E1-4EFC-B8AF-7E6695391FBB}" presName="parentText" presStyleLbl="node1" presStyleIdx="0" presStyleCnt="3" custScaleX="1287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36D95-8A40-47A1-9F66-2A397CD439FE}" type="pres">
      <dgm:prSet presAssocID="{96AC8D43-F1E1-4EFC-B8AF-7E6695391FBB}" presName="negativeSpace" presStyleCnt="0"/>
      <dgm:spPr/>
    </dgm:pt>
    <dgm:pt modelId="{2206412D-A6AB-4247-8F70-B394253190CB}" type="pres">
      <dgm:prSet presAssocID="{96AC8D43-F1E1-4EFC-B8AF-7E6695391FBB}" presName="childText" presStyleLbl="conFgAcc1" presStyleIdx="0" presStyleCnt="3">
        <dgm:presLayoutVars>
          <dgm:bulletEnabled val="1"/>
        </dgm:presLayoutVars>
      </dgm:prSet>
      <dgm:spPr/>
    </dgm:pt>
    <dgm:pt modelId="{D7FE1F82-C9AF-480C-9224-6AC790DE5562}" type="pres">
      <dgm:prSet presAssocID="{503AEB01-2ED1-4CC1-9F2A-2CD9031B978E}" presName="spaceBetweenRectangles" presStyleCnt="0"/>
      <dgm:spPr/>
    </dgm:pt>
    <dgm:pt modelId="{0B1159DA-4D49-46AE-8B24-FCCAD41F2542}" type="pres">
      <dgm:prSet presAssocID="{23A8B412-6CED-4D76-AFA0-44A2F8F8205D}" presName="parentLin" presStyleCnt="0"/>
      <dgm:spPr/>
    </dgm:pt>
    <dgm:pt modelId="{18F07CC8-D5FB-411A-ACFF-8CA801875214}" type="pres">
      <dgm:prSet presAssocID="{23A8B412-6CED-4D76-AFA0-44A2F8F8205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682C54C-4612-403E-85A4-68433233FABE}" type="pres">
      <dgm:prSet presAssocID="{23A8B412-6CED-4D76-AFA0-44A2F8F8205D}" presName="parentText" presStyleLbl="node1" presStyleIdx="1" presStyleCnt="3" custScaleX="1284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CB464-1ABA-40F3-B0E7-9DF2C50D199D}" type="pres">
      <dgm:prSet presAssocID="{23A8B412-6CED-4D76-AFA0-44A2F8F8205D}" presName="negativeSpace" presStyleCnt="0"/>
      <dgm:spPr/>
    </dgm:pt>
    <dgm:pt modelId="{1556E13B-1F56-4535-8806-365FE87D9BCF}" type="pres">
      <dgm:prSet presAssocID="{23A8B412-6CED-4D76-AFA0-44A2F8F8205D}" presName="childText" presStyleLbl="conFgAcc1" presStyleIdx="1" presStyleCnt="3">
        <dgm:presLayoutVars>
          <dgm:bulletEnabled val="1"/>
        </dgm:presLayoutVars>
      </dgm:prSet>
      <dgm:spPr/>
    </dgm:pt>
    <dgm:pt modelId="{7A465B43-B9D4-4DC7-B7CE-438ADC463CB6}" type="pres">
      <dgm:prSet presAssocID="{FF5113FB-B0D0-4C50-8E8F-84237BA9A50E}" presName="spaceBetweenRectangles" presStyleCnt="0"/>
      <dgm:spPr/>
    </dgm:pt>
    <dgm:pt modelId="{982EE379-4307-4BDF-A5F6-D1663CDE128C}" type="pres">
      <dgm:prSet presAssocID="{3BBA2BCC-5971-4432-9674-ABA1E270E927}" presName="parentLin" presStyleCnt="0"/>
      <dgm:spPr/>
    </dgm:pt>
    <dgm:pt modelId="{4487AB4A-B9B5-41F5-9975-84E6E54B8F04}" type="pres">
      <dgm:prSet presAssocID="{3BBA2BCC-5971-4432-9674-ABA1E270E92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A4D086A-AE3A-4D88-92A9-4C7E304863D5}" type="pres">
      <dgm:prSet presAssocID="{3BBA2BCC-5971-4432-9674-ABA1E270E927}" presName="parentText" presStyleLbl="node1" presStyleIdx="2" presStyleCnt="3" custScaleX="1290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3B126-E191-4001-8F49-7DB73DED0C31}" type="pres">
      <dgm:prSet presAssocID="{3BBA2BCC-5971-4432-9674-ABA1E270E927}" presName="negativeSpace" presStyleCnt="0"/>
      <dgm:spPr/>
    </dgm:pt>
    <dgm:pt modelId="{06223025-7151-4001-975F-D62B1EA5FEA9}" type="pres">
      <dgm:prSet presAssocID="{3BBA2BCC-5971-4432-9674-ABA1E270E92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905CA75-BB1A-40D2-9C18-00F503694626}" type="presOf" srcId="{3BBA2BCC-5971-4432-9674-ABA1E270E927}" destId="{4487AB4A-B9B5-41F5-9975-84E6E54B8F04}" srcOrd="0" destOrd="0" presId="urn:microsoft.com/office/officeart/2005/8/layout/list1"/>
    <dgm:cxn modelId="{1DDB863E-1EE6-4D86-B256-FEA797CC4CB5}" type="presOf" srcId="{96AC8D43-F1E1-4EFC-B8AF-7E6695391FBB}" destId="{6C4BDBEE-F705-41AC-AAEE-5E21B37F0E02}" srcOrd="0" destOrd="0" presId="urn:microsoft.com/office/officeart/2005/8/layout/list1"/>
    <dgm:cxn modelId="{B3F97651-EFFF-4F5C-9F50-B9809CE50AEF}" type="presOf" srcId="{23A8B412-6CED-4D76-AFA0-44A2F8F8205D}" destId="{18F07CC8-D5FB-411A-ACFF-8CA801875214}" srcOrd="0" destOrd="0" presId="urn:microsoft.com/office/officeart/2005/8/layout/list1"/>
    <dgm:cxn modelId="{493CE2FA-0A41-4CCE-B7DD-71EC1C96FC19}" type="presOf" srcId="{3BBA2BCC-5971-4432-9674-ABA1E270E927}" destId="{5A4D086A-AE3A-4D88-92A9-4C7E304863D5}" srcOrd="1" destOrd="0" presId="urn:microsoft.com/office/officeart/2005/8/layout/list1"/>
    <dgm:cxn modelId="{49B2E4AA-5AA2-4A08-9617-FF5C74F58017}" srcId="{8D5BCA70-F2A1-4C65-B2B9-5C4368B95D67}" destId="{23A8B412-6CED-4D76-AFA0-44A2F8F8205D}" srcOrd="1" destOrd="0" parTransId="{88152BF5-AD83-45D4-9A59-470155EF24AB}" sibTransId="{FF5113FB-B0D0-4C50-8E8F-84237BA9A50E}"/>
    <dgm:cxn modelId="{BB3B80C7-9B27-4789-87F4-C639FA8CB540}" type="presOf" srcId="{8D5BCA70-F2A1-4C65-B2B9-5C4368B95D67}" destId="{2FCF3651-9EB1-4962-A64A-88A609CEE1FD}" srcOrd="0" destOrd="0" presId="urn:microsoft.com/office/officeart/2005/8/layout/list1"/>
    <dgm:cxn modelId="{06FEC407-1959-424C-A24E-804722836BC8}" srcId="{8D5BCA70-F2A1-4C65-B2B9-5C4368B95D67}" destId="{3BBA2BCC-5971-4432-9674-ABA1E270E927}" srcOrd="2" destOrd="0" parTransId="{B84F7D68-EDFF-4E9C-A830-D849E4155555}" sibTransId="{A1F521ED-373B-41B9-A345-81C052A2EF07}"/>
    <dgm:cxn modelId="{2EC8A998-B882-4FD1-9F19-7E8EED27317B}" type="presOf" srcId="{23A8B412-6CED-4D76-AFA0-44A2F8F8205D}" destId="{9682C54C-4612-403E-85A4-68433233FABE}" srcOrd="1" destOrd="0" presId="urn:microsoft.com/office/officeart/2005/8/layout/list1"/>
    <dgm:cxn modelId="{B4249DE1-2A4B-45FE-8D36-D965D920C439}" type="presOf" srcId="{96AC8D43-F1E1-4EFC-B8AF-7E6695391FBB}" destId="{0D11E54F-4F22-4874-816A-A6B7A1D0F465}" srcOrd="1" destOrd="0" presId="urn:microsoft.com/office/officeart/2005/8/layout/list1"/>
    <dgm:cxn modelId="{C308016C-52C2-42E3-B231-E3D040E6C12B}" srcId="{8D5BCA70-F2A1-4C65-B2B9-5C4368B95D67}" destId="{96AC8D43-F1E1-4EFC-B8AF-7E6695391FBB}" srcOrd="0" destOrd="0" parTransId="{CCD54DBD-716D-4DC7-A4CC-49C8B88C16EC}" sibTransId="{503AEB01-2ED1-4CC1-9F2A-2CD9031B978E}"/>
    <dgm:cxn modelId="{E4CDF77A-CC55-473F-A874-9E0D58BD5A49}" type="presParOf" srcId="{2FCF3651-9EB1-4962-A64A-88A609CEE1FD}" destId="{DE952861-A785-49F8-9BEB-AE03BA2660A7}" srcOrd="0" destOrd="0" presId="urn:microsoft.com/office/officeart/2005/8/layout/list1"/>
    <dgm:cxn modelId="{1B86C58A-659D-4FA3-B634-638D4C352F36}" type="presParOf" srcId="{DE952861-A785-49F8-9BEB-AE03BA2660A7}" destId="{6C4BDBEE-F705-41AC-AAEE-5E21B37F0E02}" srcOrd="0" destOrd="0" presId="urn:microsoft.com/office/officeart/2005/8/layout/list1"/>
    <dgm:cxn modelId="{AC9B9FB6-A383-440B-AEAA-153DDB1835C7}" type="presParOf" srcId="{DE952861-A785-49F8-9BEB-AE03BA2660A7}" destId="{0D11E54F-4F22-4874-816A-A6B7A1D0F465}" srcOrd="1" destOrd="0" presId="urn:microsoft.com/office/officeart/2005/8/layout/list1"/>
    <dgm:cxn modelId="{3688055B-3286-4ACD-BE2D-45D9AB1EEEA5}" type="presParOf" srcId="{2FCF3651-9EB1-4962-A64A-88A609CEE1FD}" destId="{C8836D95-8A40-47A1-9F66-2A397CD439FE}" srcOrd="1" destOrd="0" presId="urn:microsoft.com/office/officeart/2005/8/layout/list1"/>
    <dgm:cxn modelId="{7EA3F792-DA89-4BD8-9333-EA4D5945503A}" type="presParOf" srcId="{2FCF3651-9EB1-4962-A64A-88A609CEE1FD}" destId="{2206412D-A6AB-4247-8F70-B394253190CB}" srcOrd="2" destOrd="0" presId="urn:microsoft.com/office/officeart/2005/8/layout/list1"/>
    <dgm:cxn modelId="{B10B31A1-9916-4D51-BA8B-5549E8E9176E}" type="presParOf" srcId="{2FCF3651-9EB1-4962-A64A-88A609CEE1FD}" destId="{D7FE1F82-C9AF-480C-9224-6AC790DE5562}" srcOrd="3" destOrd="0" presId="urn:microsoft.com/office/officeart/2005/8/layout/list1"/>
    <dgm:cxn modelId="{F6F7B90C-84C4-4D12-92F8-FB05E5A7D9A7}" type="presParOf" srcId="{2FCF3651-9EB1-4962-A64A-88A609CEE1FD}" destId="{0B1159DA-4D49-46AE-8B24-FCCAD41F2542}" srcOrd="4" destOrd="0" presId="urn:microsoft.com/office/officeart/2005/8/layout/list1"/>
    <dgm:cxn modelId="{323CCD97-D0EE-470A-A48B-8A36B52925C6}" type="presParOf" srcId="{0B1159DA-4D49-46AE-8B24-FCCAD41F2542}" destId="{18F07CC8-D5FB-411A-ACFF-8CA801875214}" srcOrd="0" destOrd="0" presId="urn:microsoft.com/office/officeart/2005/8/layout/list1"/>
    <dgm:cxn modelId="{9F07FC60-0F1F-4D1A-8538-2E3CAA12E786}" type="presParOf" srcId="{0B1159DA-4D49-46AE-8B24-FCCAD41F2542}" destId="{9682C54C-4612-403E-85A4-68433233FABE}" srcOrd="1" destOrd="0" presId="urn:microsoft.com/office/officeart/2005/8/layout/list1"/>
    <dgm:cxn modelId="{D6F45C86-26B1-40B4-9588-5F7B2947500A}" type="presParOf" srcId="{2FCF3651-9EB1-4962-A64A-88A609CEE1FD}" destId="{E7ACB464-1ABA-40F3-B0E7-9DF2C50D199D}" srcOrd="5" destOrd="0" presId="urn:microsoft.com/office/officeart/2005/8/layout/list1"/>
    <dgm:cxn modelId="{B1F07AC4-4069-4CE4-A6F6-B5007F57753C}" type="presParOf" srcId="{2FCF3651-9EB1-4962-A64A-88A609CEE1FD}" destId="{1556E13B-1F56-4535-8806-365FE87D9BCF}" srcOrd="6" destOrd="0" presId="urn:microsoft.com/office/officeart/2005/8/layout/list1"/>
    <dgm:cxn modelId="{79DB452B-4E0F-4631-8319-01FAF0A2CE0E}" type="presParOf" srcId="{2FCF3651-9EB1-4962-A64A-88A609CEE1FD}" destId="{7A465B43-B9D4-4DC7-B7CE-438ADC463CB6}" srcOrd="7" destOrd="0" presId="urn:microsoft.com/office/officeart/2005/8/layout/list1"/>
    <dgm:cxn modelId="{516D6F9B-6798-41C5-9272-C0E5547591FB}" type="presParOf" srcId="{2FCF3651-9EB1-4962-A64A-88A609CEE1FD}" destId="{982EE379-4307-4BDF-A5F6-D1663CDE128C}" srcOrd="8" destOrd="0" presId="urn:microsoft.com/office/officeart/2005/8/layout/list1"/>
    <dgm:cxn modelId="{F86AC808-62EA-480F-9843-E28270F43E1E}" type="presParOf" srcId="{982EE379-4307-4BDF-A5F6-D1663CDE128C}" destId="{4487AB4A-B9B5-41F5-9975-84E6E54B8F04}" srcOrd="0" destOrd="0" presId="urn:microsoft.com/office/officeart/2005/8/layout/list1"/>
    <dgm:cxn modelId="{BA6C4F41-A6FF-4F60-A30F-6601F707403B}" type="presParOf" srcId="{982EE379-4307-4BDF-A5F6-D1663CDE128C}" destId="{5A4D086A-AE3A-4D88-92A9-4C7E304863D5}" srcOrd="1" destOrd="0" presId="urn:microsoft.com/office/officeart/2005/8/layout/list1"/>
    <dgm:cxn modelId="{FB1BE436-89B0-4B31-BB41-ADA3731C20A3}" type="presParOf" srcId="{2FCF3651-9EB1-4962-A64A-88A609CEE1FD}" destId="{F093B126-E191-4001-8F49-7DB73DED0C31}" srcOrd="9" destOrd="0" presId="urn:microsoft.com/office/officeart/2005/8/layout/list1"/>
    <dgm:cxn modelId="{D2398672-1654-4C73-BC29-D7687B4D9C4F}" type="presParOf" srcId="{2FCF3651-9EB1-4962-A64A-88A609CEE1FD}" destId="{06223025-7151-4001-975F-D62B1EA5FEA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13E37-7270-47D8-8BE3-0CEA5BD31084}">
      <dsp:nvSpPr>
        <dsp:cNvPr id="0" name=""/>
        <dsp:cNvSpPr/>
      </dsp:nvSpPr>
      <dsp:spPr>
        <a:xfrm rot="5400000">
          <a:off x="-130778" y="130778"/>
          <a:ext cx="871859" cy="610301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1</a:t>
          </a:r>
          <a:endParaRPr lang="ru-RU" sz="1700" kern="1200" dirty="0"/>
        </a:p>
      </dsp:txBody>
      <dsp:txXfrm rot="-5400000">
        <a:off x="2" y="305150"/>
        <a:ext cx="610301" cy="261558"/>
      </dsp:txXfrm>
    </dsp:sp>
    <dsp:sp modelId="{BA2FB461-EC41-4801-9730-688B3BD8BA19}">
      <dsp:nvSpPr>
        <dsp:cNvPr id="0" name=""/>
        <dsp:cNvSpPr/>
      </dsp:nvSpPr>
      <dsp:spPr>
        <a:xfrm rot="5400000">
          <a:off x="2554755" y="-1943496"/>
          <a:ext cx="566708" cy="445561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Требованиям федерального закона «О независимой оценке квалификации» № 238-ФЗ и подзаконных нормативных актов</a:t>
          </a:r>
          <a:endParaRPr lang="ru-RU" sz="1200" kern="1200" dirty="0"/>
        </a:p>
      </dsp:txBody>
      <dsp:txXfrm rot="-5400000">
        <a:off x="610301" y="28622"/>
        <a:ext cx="4427953" cy="511380"/>
      </dsp:txXfrm>
    </dsp:sp>
    <dsp:sp modelId="{D555C78B-2E22-4DFD-B880-5A554B8CC8FF}">
      <dsp:nvSpPr>
        <dsp:cNvPr id="0" name=""/>
        <dsp:cNvSpPr/>
      </dsp:nvSpPr>
      <dsp:spPr>
        <a:xfrm rot="5400000">
          <a:off x="-130778" y="849274"/>
          <a:ext cx="871859" cy="610301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2</a:t>
          </a:r>
          <a:endParaRPr lang="ru-RU" sz="1700" kern="1200" dirty="0"/>
        </a:p>
      </dsp:txBody>
      <dsp:txXfrm rot="-5400000">
        <a:off x="2" y="1023646"/>
        <a:ext cx="610301" cy="261558"/>
      </dsp:txXfrm>
    </dsp:sp>
    <dsp:sp modelId="{E9A2B3DA-E84B-4AFA-A2AF-902046B9F8DB}">
      <dsp:nvSpPr>
        <dsp:cNvPr id="0" name=""/>
        <dsp:cNvSpPr/>
      </dsp:nvSpPr>
      <dsp:spPr>
        <a:xfrm rot="5400000">
          <a:off x="2554755" y="-1218132"/>
          <a:ext cx="566708" cy="445561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Требованиям федерального закона «О персональных данных» № 152-ФЗ</a:t>
          </a:r>
          <a:endParaRPr lang="ru-RU" sz="1200" kern="1200" dirty="0"/>
        </a:p>
      </dsp:txBody>
      <dsp:txXfrm rot="-5400000">
        <a:off x="610301" y="753986"/>
        <a:ext cx="4427953" cy="511380"/>
      </dsp:txXfrm>
    </dsp:sp>
    <dsp:sp modelId="{97B0D640-7E85-4936-902D-0782C2CCBC73}">
      <dsp:nvSpPr>
        <dsp:cNvPr id="0" name=""/>
        <dsp:cNvSpPr/>
      </dsp:nvSpPr>
      <dsp:spPr>
        <a:xfrm rot="5400000">
          <a:off x="-130778" y="1566812"/>
          <a:ext cx="871859" cy="610301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3</a:t>
          </a:r>
          <a:endParaRPr lang="ru-RU" sz="1700" kern="1200" dirty="0"/>
        </a:p>
      </dsp:txBody>
      <dsp:txXfrm rot="-5400000">
        <a:off x="2" y="1741184"/>
        <a:ext cx="610301" cy="261558"/>
      </dsp:txXfrm>
    </dsp:sp>
    <dsp:sp modelId="{910148D9-A206-4BCF-B794-F5900036F3E0}">
      <dsp:nvSpPr>
        <dsp:cNvPr id="0" name=""/>
        <dsp:cNvSpPr/>
      </dsp:nvSpPr>
      <dsp:spPr>
        <a:xfrm rot="5400000">
          <a:off x="2554755" y="-508421"/>
          <a:ext cx="566708" cy="445561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Требованиям к лицензированию программного обеспечения</a:t>
          </a:r>
          <a:endParaRPr lang="ru-RU" sz="1200" kern="1200" dirty="0"/>
        </a:p>
      </dsp:txBody>
      <dsp:txXfrm rot="-5400000">
        <a:off x="610301" y="1463697"/>
        <a:ext cx="4427953" cy="511380"/>
      </dsp:txXfrm>
    </dsp:sp>
    <dsp:sp modelId="{752032B7-6066-40E9-991E-05B4F02E62D9}">
      <dsp:nvSpPr>
        <dsp:cNvPr id="0" name=""/>
        <dsp:cNvSpPr/>
      </dsp:nvSpPr>
      <dsp:spPr>
        <a:xfrm rot="5400000">
          <a:off x="-130778" y="2284349"/>
          <a:ext cx="871859" cy="610301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4</a:t>
          </a:r>
          <a:endParaRPr lang="ru-RU" sz="1700" kern="1200" dirty="0"/>
        </a:p>
      </dsp:txBody>
      <dsp:txXfrm rot="-5400000">
        <a:off x="2" y="2458721"/>
        <a:ext cx="610301" cy="261558"/>
      </dsp:txXfrm>
    </dsp:sp>
    <dsp:sp modelId="{939A7090-A07A-4624-BA1A-AA39CCAF0463}">
      <dsp:nvSpPr>
        <dsp:cNvPr id="0" name=""/>
        <dsp:cNvSpPr/>
      </dsp:nvSpPr>
      <dsp:spPr>
        <a:xfrm rot="5400000">
          <a:off x="2554755" y="209116"/>
          <a:ext cx="566708" cy="445561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Требованиям 3-го уровня защищенности ПАК</a:t>
          </a:r>
          <a:endParaRPr lang="ru-RU" sz="1200" kern="1200" dirty="0"/>
        </a:p>
      </dsp:txBody>
      <dsp:txXfrm rot="-5400000">
        <a:off x="610301" y="2181234"/>
        <a:ext cx="4427953" cy="511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6412D-A6AB-4247-8F70-B394253190CB}">
      <dsp:nvSpPr>
        <dsp:cNvPr id="0" name=""/>
        <dsp:cNvSpPr/>
      </dsp:nvSpPr>
      <dsp:spPr>
        <a:xfrm>
          <a:off x="0" y="288603"/>
          <a:ext cx="54498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1E54F-4F22-4874-816A-A6B7A1D0F465}">
      <dsp:nvSpPr>
        <dsp:cNvPr id="0" name=""/>
        <dsp:cNvSpPr/>
      </dsp:nvSpPr>
      <dsp:spPr>
        <a:xfrm>
          <a:off x="272493" y="52442"/>
          <a:ext cx="4911114" cy="47232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194" tIns="0" rIns="144194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ПАК – НЕ является просто дистанционным экзаменом</a:t>
          </a:r>
        </a:p>
      </dsp:txBody>
      <dsp:txXfrm>
        <a:off x="295550" y="75499"/>
        <a:ext cx="4865000" cy="426206"/>
      </dsp:txXfrm>
    </dsp:sp>
    <dsp:sp modelId="{1556E13B-1F56-4535-8806-365FE87D9BCF}">
      <dsp:nvSpPr>
        <dsp:cNvPr id="0" name=""/>
        <dsp:cNvSpPr/>
      </dsp:nvSpPr>
      <dsp:spPr>
        <a:xfrm>
          <a:off x="0" y="1014363"/>
          <a:ext cx="54498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82C54C-4612-403E-85A4-68433233FABE}">
      <dsp:nvSpPr>
        <dsp:cNvPr id="0" name=""/>
        <dsp:cNvSpPr/>
      </dsp:nvSpPr>
      <dsp:spPr>
        <a:xfrm>
          <a:off x="272493" y="778203"/>
          <a:ext cx="4900585" cy="47232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194" tIns="0" rIns="144194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ПАК – это виртуальный ЦОК (цифроизация НОК)</a:t>
          </a:r>
        </a:p>
      </dsp:txBody>
      <dsp:txXfrm>
        <a:off x="295550" y="801260"/>
        <a:ext cx="4854471" cy="426206"/>
      </dsp:txXfrm>
    </dsp:sp>
    <dsp:sp modelId="{06223025-7151-4001-975F-D62B1EA5FEA9}">
      <dsp:nvSpPr>
        <dsp:cNvPr id="0" name=""/>
        <dsp:cNvSpPr/>
      </dsp:nvSpPr>
      <dsp:spPr>
        <a:xfrm>
          <a:off x="0" y="1740123"/>
          <a:ext cx="54498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D086A-AE3A-4D88-92A9-4C7E304863D5}">
      <dsp:nvSpPr>
        <dsp:cNvPr id="0" name=""/>
        <dsp:cNvSpPr/>
      </dsp:nvSpPr>
      <dsp:spPr>
        <a:xfrm>
          <a:off x="272493" y="1503963"/>
          <a:ext cx="4921338" cy="47232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194" tIns="0" rIns="144194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Одновременный прием экзамена у более </a:t>
          </a:r>
          <a:r>
            <a:rPr lang="ru-RU" sz="1600" b="1" kern="12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1 000 </a:t>
          </a:r>
          <a:r>
            <a:rPr lang="ru-RU" sz="1300" b="1" kern="12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соискателей</a:t>
          </a:r>
        </a:p>
      </dsp:txBody>
      <dsp:txXfrm>
        <a:off x="295550" y="1527020"/>
        <a:ext cx="4875224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8692-3F83-4C82-9000-CBE8AAE3241F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DC520-C6EF-4B3A-9A24-B393FADCFE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13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654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53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261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294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14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103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506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437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928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399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92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654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8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66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08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335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58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126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520-C6EF-4B3A-9A24-B393FADCFED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6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0" indent="0" algn="ctr">
              <a:buNone/>
              <a:defRPr sz="1500"/>
            </a:lvl2pPr>
            <a:lvl3pPr marL="685740" indent="0" algn="ctr">
              <a:buNone/>
              <a:defRPr sz="1350"/>
            </a:lvl3pPr>
            <a:lvl4pPr marL="1028611" indent="0" algn="ctr">
              <a:buNone/>
              <a:defRPr sz="1200"/>
            </a:lvl4pPr>
            <a:lvl5pPr marL="1371481" indent="0" algn="ctr">
              <a:buNone/>
              <a:defRPr sz="1200"/>
            </a:lvl5pPr>
            <a:lvl6pPr marL="1714351" indent="0" algn="ctr">
              <a:buNone/>
              <a:defRPr sz="1200"/>
            </a:lvl6pPr>
            <a:lvl7pPr marL="2057222" indent="0" algn="ctr">
              <a:buNone/>
              <a:defRPr sz="1200"/>
            </a:lvl7pPr>
            <a:lvl8pPr marL="2400092" indent="0" algn="ctr">
              <a:buNone/>
              <a:defRPr sz="1200"/>
            </a:lvl8pPr>
            <a:lvl9pPr marL="2742963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5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3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8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0" indent="0">
              <a:buNone/>
              <a:defRPr sz="1500" b="1"/>
            </a:lvl2pPr>
            <a:lvl3pPr marL="685740" indent="0">
              <a:buNone/>
              <a:defRPr sz="1350" b="1"/>
            </a:lvl3pPr>
            <a:lvl4pPr marL="1028611" indent="0">
              <a:buNone/>
              <a:defRPr sz="1200" b="1"/>
            </a:lvl4pPr>
            <a:lvl5pPr marL="1371481" indent="0">
              <a:buNone/>
              <a:defRPr sz="1200" b="1"/>
            </a:lvl5pPr>
            <a:lvl6pPr marL="1714351" indent="0">
              <a:buNone/>
              <a:defRPr sz="1200" b="1"/>
            </a:lvl6pPr>
            <a:lvl7pPr marL="2057222" indent="0">
              <a:buNone/>
              <a:defRPr sz="1200" b="1"/>
            </a:lvl7pPr>
            <a:lvl8pPr marL="2400092" indent="0">
              <a:buNone/>
              <a:defRPr sz="1200" b="1"/>
            </a:lvl8pPr>
            <a:lvl9pPr marL="2742963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0" indent="0">
              <a:buNone/>
              <a:defRPr sz="1500" b="1"/>
            </a:lvl2pPr>
            <a:lvl3pPr marL="685740" indent="0">
              <a:buNone/>
              <a:defRPr sz="1350" b="1"/>
            </a:lvl3pPr>
            <a:lvl4pPr marL="1028611" indent="0">
              <a:buNone/>
              <a:defRPr sz="1200" b="1"/>
            </a:lvl4pPr>
            <a:lvl5pPr marL="1371481" indent="0">
              <a:buNone/>
              <a:defRPr sz="1200" b="1"/>
            </a:lvl5pPr>
            <a:lvl6pPr marL="1714351" indent="0">
              <a:buNone/>
              <a:defRPr sz="1200" b="1"/>
            </a:lvl6pPr>
            <a:lvl7pPr marL="2057222" indent="0">
              <a:buNone/>
              <a:defRPr sz="1200" b="1"/>
            </a:lvl7pPr>
            <a:lvl8pPr marL="2400092" indent="0">
              <a:buNone/>
              <a:defRPr sz="1200" b="1"/>
            </a:lvl8pPr>
            <a:lvl9pPr marL="2742963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7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9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0" indent="0">
              <a:buNone/>
              <a:defRPr sz="1050"/>
            </a:lvl2pPr>
            <a:lvl3pPr marL="685740" indent="0">
              <a:buNone/>
              <a:defRPr sz="900"/>
            </a:lvl3pPr>
            <a:lvl4pPr marL="1028611" indent="0">
              <a:buNone/>
              <a:defRPr sz="750"/>
            </a:lvl4pPr>
            <a:lvl5pPr marL="1371481" indent="0">
              <a:buNone/>
              <a:defRPr sz="750"/>
            </a:lvl5pPr>
            <a:lvl6pPr marL="1714351" indent="0">
              <a:buNone/>
              <a:defRPr sz="750"/>
            </a:lvl6pPr>
            <a:lvl7pPr marL="2057222" indent="0">
              <a:buNone/>
              <a:defRPr sz="750"/>
            </a:lvl7pPr>
            <a:lvl8pPr marL="2400092" indent="0">
              <a:buNone/>
              <a:defRPr sz="750"/>
            </a:lvl8pPr>
            <a:lvl9pPr marL="2742963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0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0" indent="0">
              <a:buNone/>
              <a:defRPr sz="2100"/>
            </a:lvl2pPr>
            <a:lvl3pPr marL="685740" indent="0">
              <a:buNone/>
              <a:defRPr sz="1800"/>
            </a:lvl3pPr>
            <a:lvl4pPr marL="1028611" indent="0">
              <a:buNone/>
              <a:defRPr sz="1500"/>
            </a:lvl4pPr>
            <a:lvl5pPr marL="1371481" indent="0">
              <a:buNone/>
              <a:defRPr sz="1500"/>
            </a:lvl5pPr>
            <a:lvl6pPr marL="1714351" indent="0">
              <a:buNone/>
              <a:defRPr sz="1500"/>
            </a:lvl6pPr>
            <a:lvl7pPr marL="2057222" indent="0">
              <a:buNone/>
              <a:defRPr sz="1500"/>
            </a:lvl7pPr>
            <a:lvl8pPr marL="2400092" indent="0">
              <a:buNone/>
              <a:defRPr sz="1500"/>
            </a:lvl8pPr>
            <a:lvl9pPr marL="2742963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0" indent="0">
              <a:buNone/>
              <a:defRPr sz="1050"/>
            </a:lvl2pPr>
            <a:lvl3pPr marL="685740" indent="0">
              <a:buNone/>
              <a:defRPr sz="900"/>
            </a:lvl3pPr>
            <a:lvl4pPr marL="1028611" indent="0">
              <a:buNone/>
              <a:defRPr sz="750"/>
            </a:lvl4pPr>
            <a:lvl5pPr marL="1371481" indent="0">
              <a:buNone/>
              <a:defRPr sz="750"/>
            </a:lvl5pPr>
            <a:lvl6pPr marL="1714351" indent="0">
              <a:buNone/>
              <a:defRPr sz="750"/>
            </a:lvl6pPr>
            <a:lvl7pPr marL="2057222" indent="0">
              <a:buNone/>
              <a:defRPr sz="750"/>
            </a:lvl7pPr>
            <a:lvl8pPr marL="2400092" indent="0">
              <a:buNone/>
              <a:defRPr sz="750"/>
            </a:lvl8pPr>
            <a:lvl9pPr marL="2742963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9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4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1" r:id="rId2"/>
    <p:sldLayoutId id="2147493482" r:id="rId3"/>
    <p:sldLayoutId id="2147493483" r:id="rId4"/>
    <p:sldLayoutId id="2147493484" r:id="rId5"/>
    <p:sldLayoutId id="2147493485" r:id="rId6"/>
    <p:sldLayoutId id="2147493486" r:id="rId7"/>
    <p:sldLayoutId id="2147493487" r:id="rId8"/>
    <p:sldLayoutId id="2147493488" r:id="rId9"/>
    <p:sldLayoutId id="2147493489" r:id="rId10"/>
    <p:sldLayoutId id="2147493490" r:id="rId11"/>
  </p:sldLayoutIdLst>
  <p:txStyles>
    <p:titleStyle>
      <a:lvl1pPr algn="l" defTabSz="685740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4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6" indent="-171435" algn="l" defTabSz="685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76" indent="-171435" algn="l" defTabSz="685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46" indent="-171435" algn="l" defTabSz="685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16" indent="-171435" algn="l" defTabSz="685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87" indent="-171435" algn="l" defTabSz="685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57" indent="-171435" algn="l" defTabSz="685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27" indent="-171435" algn="l" defTabSz="685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97" indent="-171435" algn="l" defTabSz="685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0" algn="l" defTabSz="6857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0" algn="l" defTabSz="6857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11" algn="l" defTabSz="6857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81" algn="l" defTabSz="6857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51" algn="l" defTabSz="6857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22" algn="l" defTabSz="6857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92" algn="l" defTabSz="6857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63" algn="l" defTabSz="6857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8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9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hyperlink" Target="http://www.tppcok.ru/" TargetMode="External"/><Relationship Id="rId5" Type="http://schemas.openxmlformats.org/officeDocument/2006/relationships/hyperlink" Target="http://www.tpp.ru/" TargetMode="Externa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2800" b="1" kern="0" dirty="0" smtClean="0">
                <a:solidFill>
                  <a:srgbClr val="003366"/>
                </a:solidFill>
                <a:latin typeface="Times New Roman" pitchFamily="18" charset="0"/>
                <a:cs typeface="Arial"/>
              </a:rPr>
              <a:t/>
            </a:r>
            <a:br>
              <a:rPr lang="ru-RU" altLang="ru-RU" sz="2800" b="1" kern="0" dirty="0" smtClean="0">
                <a:solidFill>
                  <a:srgbClr val="003366"/>
                </a:solidFill>
                <a:latin typeface="Times New Roman" pitchFamily="18" charset="0"/>
                <a:cs typeface="Arial"/>
              </a:rPr>
            </a:br>
            <a:r>
              <a:rPr lang="ru-RU" altLang="ru-RU" sz="2800" b="1" kern="0" dirty="0">
                <a:solidFill>
                  <a:srgbClr val="003366"/>
                </a:solidFill>
                <a:latin typeface="Times New Roman" pitchFamily="18" charset="0"/>
                <a:cs typeface="Arial"/>
              </a:rPr>
              <a:t/>
            </a:r>
            <a:br>
              <a:rPr lang="ru-RU" altLang="ru-RU" sz="2800" b="1" kern="0" dirty="0">
                <a:solidFill>
                  <a:srgbClr val="003366"/>
                </a:solidFill>
                <a:latin typeface="Times New Roman" pitchFamily="18" charset="0"/>
                <a:cs typeface="Arial"/>
              </a:rPr>
            </a:br>
            <a:r>
              <a:rPr lang="ru-RU" altLang="ru-RU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  <a:t>ТОРГОВО-ПРОМЫШЛЕННАЯ ПАЛАТА РОССИЙСКОЙ ФЕДЕРАЦИИ</a:t>
            </a:r>
            <a:br>
              <a:rPr lang="ru-RU" altLang="ru-RU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</a:br>
            <a:r>
              <a:rPr lang="ru-RU" altLang="ru-RU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  <a:t/>
            </a:r>
            <a:br>
              <a:rPr lang="ru-RU" altLang="ru-RU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</a:br>
            <a:r>
              <a:rPr lang="ru-RU" altLang="ru-RU" sz="24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  <a:t>Совет по профессиональным квалификациям торговой, внешнеторговой и по отдельным видам предпринимательской и экономической деятельности </a:t>
            </a:r>
            <a:br>
              <a:rPr lang="ru-RU" altLang="ru-RU" sz="24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</a:br>
            <a:r>
              <a:rPr lang="ru-RU" altLang="ru-RU" sz="24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  <a:t>(СПК ТПП РФ)</a:t>
            </a:r>
            <a:br>
              <a:rPr lang="ru-RU" altLang="ru-RU" sz="24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</a:br>
            <a:r>
              <a:rPr lang="ru-RU" altLang="ru-RU" sz="2400" b="1" kern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  <a:t/>
            </a:r>
            <a:br>
              <a:rPr lang="ru-RU" altLang="ru-RU" sz="2400" b="1" kern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Arial"/>
              </a:rPr>
            </a:br>
            <a:endParaRPr lang="fr-FR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425" y="256975"/>
            <a:ext cx="799139" cy="102625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45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" y="150918"/>
            <a:ext cx="9143998" cy="56093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Узкие места реализация системы НОК</a:t>
            </a:r>
            <a:endParaRPr lang="fr-FR" sz="28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83771"/>
            <a:ext cx="91439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1.Чтобы получить полномочия ЦОК в СПК, организациям-кандидатам необходимо соответствовать определенным в нормативных документах требованиям. 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2.Для этого требуется достаточное количество денежных затрат на штатных сотрудников и материально-техническую базу, при этом сроки окупаемости вложений не прогнозируемы на сегодняшний день.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3.Реализация всей процедуры НОК, в том числе профессионального экзамена, происходит в основном </a:t>
            </a:r>
            <a:r>
              <a:rPr lang="ru-RU" sz="14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«на бумаге»,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 некоторых случаях профессиональный экзамен сдается при помощи дистанционного электронного экзамена в месте прохождения НОК.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4.Соискатели должны дважды или трижды приехать в ЦОК: один раз – представить документы, второй раз – сдать экзамен, третий раз – забрать свидетельство/заключение.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5.Экзаменаторы ЦОК едут на место сдачи профессионального экзамена или соискатели едут к ним, при этом возникают денежные затраты на дорогу, проживание, питание. 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6. При очной сдаче экзамена может возникнуть неустранимый конфликт интересов экзаменатор – соискатель.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7. Всегда есть неконтролируемая возможность «продажи» ключей от экзамена (под видом подготовки к экзамену и т.д.) и обесценивание при этом всей системы НОК.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483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6693" y="670252"/>
            <a:ext cx="8229600" cy="5296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Виртуальный ЦОК</a:t>
            </a:r>
            <a:endParaRPr lang="fr-FR" sz="3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Заголовок 9"/>
          <p:cNvSpPr txBox="1">
            <a:spLocks/>
          </p:cNvSpPr>
          <p:nvPr/>
        </p:nvSpPr>
        <p:spPr>
          <a:xfrm>
            <a:off x="366693" y="1400502"/>
            <a:ext cx="4294207" cy="529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7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Программно-аппаратный комплекс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для независимой оценки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219213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6693" y="405419"/>
            <a:ext cx="8229600" cy="5296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ПАК = виртуальный ЦОК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689" y="1067967"/>
            <a:ext cx="830063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Полный цикл</a:t>
            </a:r>
            <a:endParaRPr lang="ru-RU" sz="1600" b="1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Регистрация соискателей, централизованный учет и сопровождение всех соискателей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Прием и проверка документов, информирование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соискателей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Организация и учет уплаты денежных средств от соискателей или заказчиков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Запись и приглашение соискателей в места проведения </a:t>
            </a:r>
            <a:r>
              <a:rPr lang="ru-RU" sz="1400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проф.экзамена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Прохождение </a:t>
            </a:r>
            <a:r>
              <a:rPr lang="ru-RU" sz="1400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проф.экзамена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 электронном виде в местах проведения </a:t>
            </a:r>
            <a:r>
              <a:rPr lang="ru-RU" sz="1400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проф.экзамена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Загрузка видеосигнала (видеозапись) с места проведения </a:t>
            </a:r>
            <a:r>
              <a:rPr lang="ru-RU" sz="1400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проф.экзамена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Автоматическое формирование протокола </a:t>
            </a:r>
            <a:r>
              <a:rPr lang="ru-RU" sz="1400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проф.экзамена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Направление протокола </a:t>
            </a:r>
            <a:r>
              <a:rPr lang="ru-RU" sz="1400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проф.экзамена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экспертам-экзаменаторам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Направление результатов </a:t>
            </a:r>
            <a:r>
              <a:rPr lang="ru-RU" sz="1400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проф.экзамена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 СПК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Направление в электронном виде свидетельства/заключения соискателю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Хранение электронных копий всех сопроводительных документов по сдаче </a:t>
            </a:r>
            <a:r>
              <a:rPr lang="ru-RU" sz="1400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проф.экзамена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Осуществление контроля за НОК и автоматический сбор статистических данных </a:t>
            </a:r>
          </a:p>
        </p:txBody>
      </p:sp>
    </p:spTree>
    <p:extLst>
      <p:ext uri="{BB962C8B-B14F-4D97-AF65-F5344CB8AC3E}">
        <p14:creationId xmlns:p14="http://schemas.microsoft.com/office/powerpoint/2010/main" val="2687785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30521" y="361150"/>
            <a:ext cx="8667590" cy="79913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ТРЕБОВАНИЯ к ПАК 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521" y="1139050"/>
            <a:ext cx="512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Программно-аппаратный комплекс (ПАК) </a:t>
            </a:r>
            <a:r>
              <a:rPr lang="ru-RU" sz="16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работает на </a:t>
            </a:r>
            <a:r>
              <a:rPr lang="ru-RU" sz="16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материально-технической базе, которая соответствует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: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253">
            <a:off x="5135855" y="1088964"/>
            <a:ext cx="3780000" cy="382642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63283327"/>
              </p:ext>
            </p:extLst>
          </p:nvPr>
        </p:nvGraphicFramePr>
        <p:xfrm>
          <a:off x="289852" y="2037390"/>
          <a:ext cx="5065919" cy="302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098701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61257" y="407254"/>
            <a:ext cx="8659906" cy="74505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Программно-аппаратный комплекс (ПАК) 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689" y="1693793"/>
            <a:ext cx="523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Это </a:t>
            </a:r>
            <a:r>
              <a:rPr lang="ru-RU" sz="16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НОВЫЙ ИНСТРУМЕНТ </a:t>
            </a:r>
            <a:r>
              <a:rPr lang="ru-RU" sz="16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для </a:t>
            </a:r>
            <a:r>
              <a:rPr lang="ru-RU" sz="16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процедуры независимой оценки квалификации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6" b="10027"/>
          <a:stretch/>
        </p:blipFill>
        <p:spPr>
          <a:xfrm>
            <a:off x="5089908" y="1345222"/>
            <a:ext cx="4009332" cy="379827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05490330"/>
              </p:ext>
            </p:extLst>
          </p:nvPr>
        </p:nvGraphicFramePr>
        <p:xfrm>
          <a:off x="290649" y="2591647"/>
          <a:ext cx="5449861" cy="2195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06945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6693" y="405419"/>
            <a:ext cx="8229600" cy="5296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 работы ПАК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689" y="1144807"/>
            <a:ext cx="71344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Web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-сервер – </a:t>
            </a:r>
            <a:r>
              <a:rPr lang="ru-RU" sz="1400" dirty="0" err="1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cайт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в сети Интернет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Сервер базы данных для хранения информации по НОК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Рабочее место оператора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Рабочие места соискателей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Рабочие места организаторов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Рабочие места экспертов-экзаменаторов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5886" y="2278610"/>
            <a:ext cx="1343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1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Web-</a:t>
            </a:r>
            <a:r>
              <a:rPr lang="ru-RU" sz="11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сервер</a:t>
            </a:r>
            <a:endParaRPr lang="ru-RU" sz="1100" b="1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6775" y="3287385"/>
            <a:ext cx="1343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0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Посетители сайта          и соискатели</a:t>
            </a:r>
            <a:endParaRPr lang="ru-RU" sz="10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5583" y="3264174"/>
            <a:ext cx="88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0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Базы данных</a:t>
            </a:r>
            <a:endParaRPr lang="ru-RU" sz="10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965" y="3268002"/>
            <a:ext cx="1239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0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Организаторы</a:t>
            </a:r>
            <a:endParaRPr lang="ru-RU" sz="10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5583" y="4376507"/>
            <a:ext cx="883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0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Эксперты</a:t>
            </a:r>
            <a:endParaRPr lang="ru-RU" sz="10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302536" y="2609961"/>
            <a:ext cx="0" cy="30049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287189" y="3664284"/>
            <a:ext cx="0" cy="30049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117569" y="2608929"/>
            <a:ext cx="989452" cy="27476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33" y="1818984"/>
            <a:ext cx="528583" cy="528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53" y="2893519"/>
            <a:ext cx="426061" cy="4312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48" y="2921094"/>
            <a:ext cx="304542" cy="3803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80" y="4034939"/>
            <a:ext cx="607217" cy="329215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>
            <a:off x="6500271" y="2608929"/>
            <a:ext cx="989452" cy="27476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88" y="2934959"/>
            <a:ext cx="607217" cy="3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02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66" y="620256"/>
            <a:ext cx="4203834" cy="45232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7688" y="714501"/>
            <a:ext cx="72507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Преимущества «ПАК»</a:t>
            </a:r>
            <a:endParaRPr lang="ru-RU" sz="24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6000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Снижение </a:t>
            </a:r>
            <a:r>
              <a:rPr lang="ru-RU" sz="16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издержек на НОК</a:t>
            </a:r>
          </a:p>
          <a:p>
            <a:pPr marL="36000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Повышение надежности НОК</a:t>
            </a:r>
          </a:p>
          <a:p>
            <a:pPr marL="36000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Повышение доступности </a:t>
            </a:r>
            <a:r>
              <a:rPr lang="ru-RU" sz="16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НОК</a:t>
            </a:r>
          </a:p>
          <a:p>
            <a:pPr marL="36000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Возможность стыковки образования и НОК</a:t>
            </a:r>
            <a:endParaRPr lang="ru-RU" sz="16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6000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Стратегия цифровой </a:t>
            </a:r>
            <a:r>
              <a:rPr lang="ru-RU" sz="16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экономики</a:t>
            </a:r>
          </a:p>
          <a:p>
            <a:pPr lvl="1">
              <a:spcAft>
                <a:spcPts val="1200"/>
              </a:spcAft>
            </a:pP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Важные условия для «ПАК</a:t>
            </a:r>
            <a:r>
              <a:rPr lang="ru-RU" sz="2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»</a:t>
            </a:r>
          </a:p>
          <a:p>
            <a:pPr marL="36000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Бесперебойная интернет-связь</a:t>
            </a:r>
          </a:p>
          <a:p>
            <a:pPr marL="36000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Валидация</a:t>
            </a:r>
            <a:r>
              <a:rPr lang="ru-RU" sz="16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результатов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26774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6693" y="244054"/>
            <a:ext cx="8229600" cy="5296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 ПАК для НОК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8941" y="1514875"/>
            <a:ext cx="8606118" cy="421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Экономия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Соискателей или Заказчиков НОК на транспортных и командировочных расходах (билеты, питание, проживание) для посещения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экзамена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8941" y="2116313"/>
            <a:ext cx="8606118" cy="3733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Экономия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ЦОК на количестве экзаменаторов (уменьшение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ФЗП)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8941" y="2684296"/>
            <a:ext cx="8606117" cy="4098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Экономия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ЦОК на транспортных и командировочных расходах (билеты, питание, проживание)  для посещения экзамена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экзаменаторами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8942" y="3292237"/>
            <a:ext cx="8606117" cy="405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Экономия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ЦОК на организации процесса приема экзамена (можно проводить экзамен по месту нахождения Заказчика НОК – Соискателя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)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4297" y="3889743"/>
            <a:ext cx="8606117" cy="4218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Экономия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 хранении и обработке всех необходимых документов по НОК, в том числе документов от Соискателей (так как все документы закладываются в электронном виде на сервер, где находится ПАК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)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36" y="4502841"/>
            <a:ext cx="8606116" cy="40422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Упрощается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сбор статистических данных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12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экономия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на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дополнительном персонале и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издержках для этой цели)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941" y="910371"/>
            <a:ext cx="8596911" cy="3957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200"/>
              </a:spcAft>
            </a:pP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1. Снижение издержек на НОК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(СНИЖЕНИЕ СТОИМОСТИ НОК)</a:t>
            </a:r>
          </a:p>
        </p:txBody>
      </p:sp>
    </p:spTree>
    <p:extLst>
      <p:ext uri="{BB962C8B-B14F-4D97-AF65-F5344CB8AC3E}">
        <p14:creationId xmlns:p14="http://schemas.microsoft.com/office/powerpoint/2010/main" val="3529656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"/>
          <a:stretch/>
        </p:blipFill>
        <p:spPr>
          <a:xfrm>
            <a:off x="4922274" y="712465"/>
            <a:ext cx="4279437" cy="4523243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6693" y="244054"/>
            <a:ext cx="8229600" cy="5296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 ПАК для НОК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693" y="1406064"/>
            <a:ext cx="6195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014" y="935085"/>
            <a:ext cx="8596911" cy="3957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200"/>
              </a:spcAft>
            </a:pP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2. Повышение надежности НОК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(ЦЕННОСТЬ СВИДЕТЕЛЬСТВА НОК)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2952" y="1598352"/>
            <a:ext cx="5811273" cy="421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Ответственность по хранению персональных данных от ЦОК переходит на независимого Администратора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ПАК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2951" y="2323569"/>
            <a:ext cx="5811273" cy="421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Исключается конфликт интересов  при проверке результатов экзамена (нельзя </a:t>
            </a: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повлиять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на процесс экзамена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)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2951" y="3035559"/>
            <a:ext cx="5798986" cy="421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Ключи от экзамена передаются независимому Администратору,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вопросы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 экзамене появляются в рандомном порядке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нельзя </a:t>
            </a: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повлиять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на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результат)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2951" y="3749116"/>
            <a:ext cx="5786698" cy="6000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Нельзя просто так взять и ПРОДАТЬ Свидетельство о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квалификации (видеозапись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экзамена  и хранение всей цепочки действий по каждому с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оискателю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7867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5079" y="221001"/>
            <a:ext cx="8112618" cy="5296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 ПАК для НОК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688" y="1144807"/>
            <a:ext cx="8498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1200"/>
              </a:spcAft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820" y="887516"/>
            <a:ext cx="8596911" cy="3957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200"/>
              </a:spcAft>
            </a:pPr>
            <a:r>
              <a:rPr lang="ru-RU" sz="14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3.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Повышение доступности Нок 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(НОК В КАЖДЫЙ УГОЛОК РОССИИ)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7613" y="1421806"/>
            <a:ext cx="8606118" cy="421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Возможность принять профессиональный экзамен в любом уголке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страны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6820" y="1965750"/>
            <a:ext cx="8606118" cy="421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Возможность принять теоретическую часть профессионального экзамена у всех без исключения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профессий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6820" y="2541653"/>
            <a:ext cx="8606118" cy="421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Возможность  принять </a:t>
            </a: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практическую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часть профессионального экзамена у всех профессий, относящихся к сегменту «</a:t>
            </a: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служащие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»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6820" y="3688334"/>
            <a:ext cx="8606118" cy="7864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Возможность  принять практическую часть профессионального экзамена при помощи видеоканала (видеозаписи на сервере ПАК) у части рабочих профессий, за исключением, когда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требуются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полноценные органолептические методы оценки квалификации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соискателя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, а не только визуализация процесса практической части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экзамена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6820" y="3124518"/>
            <a:ext cx="8606118" cy="421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Возможность </a:t>
            </a: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совместить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прием теоретической части и практической части профессионального экзамена, на которой используются полноценные органолептические методы оценки квалификации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соискателя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7613" y="4628507"/>
            <a:ext cx="8606118" cy="4215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100" b="1" i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Органолептический метод </a:t>
            </a:r>
            <a:r>
              <a:rPr lang="ru-RU" sz="1100" i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– метод оценки на основе анализа восприятий органов чувств: зрения, обоняния, слуха, осязания, вкуса. При таком методе есть существенный недостаток – снижение объективности оценки</a:t>
            </a:r>
          </a:p>
        </p:txBody>
      </p:sp>
    </p:spTree>
    <p:extLst>
      <p:ext uri="{BB962C8B-B14F-4D97-AF65-F5344CB8AC3E}">
        <p14:creationId xmlns:p14="http://schemas.microsoft.com/office/powerpoint/2010/main" val="322822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4552" y="336263"/>
            <a:ext cx="8229600" cy="5296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Нормативно-правовая база НОК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2428" y="937338"/>
            <a:ext cx="864557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ФЗ-238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03.07.2016 «О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независимой оценке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квалификации»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ФЗ-239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03.07.2016 «О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внесении изменений в Трудовой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кодекс»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ФЗ-251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03.07.2016 «О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внесении изменений в Налоговый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кодекс»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ПП-1179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12.11.2016 «Об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оплате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труда»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ПП-1204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16.11.2016 «Правила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проведения профессионального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экзамена»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Приказ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МТ 601н 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01.11.2016 «Оценочные средства»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Приказ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МТ 649н 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15.11.2016 «Формирование реестра»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Приказ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МТ 701н 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01.12.2016 «Апелляционная комиссия»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Приказ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МТ 706н 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02.12.2016 «Образец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заявления и порядок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подачи»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Приказ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МТ 725н 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12.12.2016 «Бланк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свидетельства и форма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заключения»  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Приказ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МТ 726н 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12.12.2016 «Профессиональные квалификации»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Приказ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МТ 729н 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14.12.2016 «Порядок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мониторинга и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контроля»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Приказ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МТ 758н 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19.12.2016 «Положение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СПК и порядок наделения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СПК»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Приказ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МТ 759н от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19.12.2016 «Требования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 ЦОК и наделение полномочиями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ЦОК»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77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512"/>
            <a:ext cx="9144001" cy="5140476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6693" y="320894"/>
            <a:ext cx="8229600" cy="529666"/>
          </a:xfrm>
        </p:spPr>
        <p:txBody>
          <a:bodyPr>
            <a:noAutofit/>
          </a:bodyPr>
          <a:lstStyle/>
          <a:p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137" y="1690374"/>
            <a:ext cx="56589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Согласно федеральному закону № 238-ФЗ учебные организации НЕ ИМЕЮТ права проводить независимую оценку квалификаций</a:t>
            </a:r>
          </a:p>
          <a:p>
            <a:pPr marL="0" lvl="1">
              <a:spcAft>
                <a:spcPts val="1200"/>
              </a:spcAft>
            </a:pPr>
            <a:r>
              <a:rPr lang="ru-RU" sz="1400" b="1" i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Но подзаконные акты предусматривают наличие у </a:t>
            </a:r>
            <a:r>
              <a:rPr lang="ru-RU" sz="1400" b="1" i="1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ЦОКов</a:t>
            </a:r>
            <a:r>
              <a:rPr lang="ru-RU" sz="1400" b="1" i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экзаменационных центров</a:t>
            </a:r>
          </a:p>
          <a:p>
            <a:pPr marL="0" lvl="1"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ПАК позволяет, не нарушая законодательства, совместить систему образования и оценки квалификации в «ОДНОМ ФЛАКОНЕ»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3137" y="1016255"/>
            <a:ext cx="6418289" cy="3957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200"/>
              </a:spcAft>
            </a:pP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.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Возможность стыковки образования и </a:t>
            </a:r>
            <a:r>
              <a:rPr lang="ru-RU" sz="14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НОК</a:t>
            </a:r>
            <a:endParaRPr lang="ru-RU" sz="1400" b="1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95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79920" y="346367"/>
            <a:ext cx="8229600" cy="5296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 ПАК для НОК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67" y="876033"/>
            <a:ext cx="4851726" cy="41735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7613" y="1026015"/>
            <a:ext cx="8596911" cy="3957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200"/>
              </a:spcAft>
            </a:pP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.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Соответствие стратегическому плану развития России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3969" y="2014503"/>
            <a:ext cx="5067422" cy="7517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Президентом России объявлен масштабный переход страны на </a:t>
            </a: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цифровую экономику  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 подписан Указ о стратегии научно-технологического развития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России</a:t>
            </a:r>
            <a:endParaRPr lang="ru-RU" sz="12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969" y="3619180"/>
            <a:ext cx="5067422" cy="7623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1100" b="1" i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ПРИМЕЧАНИЕ: </a:t>
            </a:r>
            <a:r>
              <a:rPr lang="ru-RU" sz="1100" i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из</a:t>
            </a:r>
            <a:r>
              <a:rPr lang="ru-RU" sz="1100" b="1" i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1086 </a:t>
            </a:r>
            <a:r>
              <a:rPr lang="ru-RU" sz="1100" i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утвержденных профессиональных стандартов в</a:t>
            </a:r>
            <a:r>
              <a:rPr lang="ru-RU" sz="1100" b="1" i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86% </a:t>
            </a:r>
            <a:r>
              <a:rPr lang="ru-RU" sz="1100" i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из них отмечается необходимость умений в области </a:t>
            </a:r>
            <a:r>
              <a:rPr lang="ru-RU" sz="1100" b="1" i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цифровых </a:t>
            </a:r>
            <a:r>
              <a:rPr lang="ru-RU" sz="1100" b="1" i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информационных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480081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6693" y="328046"/>
            <a:ext cx="8229600" cy="52966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Условия работы с ПАК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7196" y="1008385"/>
            <a:ext cx="5758985" cy="3957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200"/>
              </a:spcAft>
            </a:pP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1.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Обязательное наличие бесперебойной интернет-связи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0709" y="1870344"/>
            <a:ext cx="768233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Одним из условий к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организатору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проведения профессионального экзамена, является наличие на месте сдачи экзамена бесперебойного канала интернет-связи на время проведения экзамена. </a:t>
            </a:r>
          </a:p>
          <a:p>
            <a:pPr marL="0" lvl="1">
              <a:spcAft>
                <a:spcPts val="1200"/>
              </a:spcAft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 случае нарушения сигнала интернет-связи во время проведения профессионального экзамена,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организатор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останавливает экзамен до полного устранения неисправности или переносит экзамен на другое время.</a:t>
            </a:r>
          </a:p>
          <a:p>
            <a:pPr marL="0" lvl="1"/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Если нарушена связь по проводному каналу интернет-связи, то ПАК позволяет принять экзамен по беспроводной, сотовой интернет-связи (уже имеется такой практический опыт).</a:t>
            </a:r>
            <a:endParaRPr lang="ru-RU" sz="1400" b="1" i="1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77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6693" y="336262"/>
            <a:ext cx="8229600" cy="5296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Условия работы с ПАК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828" y="1586701"/>
            <a:ext cx="775650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Предупреждение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возникновения ошибок в части подсчета баллов за экзамен в ПАК:</a:t>
            </a:r>
          </a:p>
          <a:p>
            <a:pPr marL="0" lvl="1"/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Одна из обязанностей в работе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эксперта-экзаменатора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- дистанционная </a:t>
            </a:r>
            <a:endParaRPr lang="ru-RU" sz="14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0" lvl="1"/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перепроверка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отрицательных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результатов профессионального экзамена, </a:t>
            </a:r>
            <a:endParaRPr lang="ru-RU" sz="14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0" lvl="1"/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которые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полностью отображены в протоколе проведения экзамена. </a:t>
            </a:r>
            <a:endParaRPr lang="ru-RU" sz="14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0" lvl="1"/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Таким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образом,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исключается момент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, когда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 правильный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ответ </a:t>
            </a:r>
            <a:endParaRPr lang="ru-RU" sz="14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0" lvl="1">
              <a:spcAft>
                <a:spcPts val="1200"/>
              </a:spcAft>
            </a:pPr>
            <a:r>
              <a:rPr lang="ru-RU" sz="14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Соискателя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ПАК ставит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нулевой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балл.</a:t>
            </a:r>
          </a:p>
          <a:p>
            <a:pPr marL="0" lvl="1"/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Кроме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данного условия, эксперт-экзаменатор должен принимать </a:t>
            </a:r>
            <a:endParaRPr lang="ru-RU" sz="14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0" lvl="1"/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епосредственное участие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 разработке и актуализации оценочных средств </a:t>
            </a:r>
            <a:endParaRPr lang="ru-RU" sz="14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0" lvl="1"/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своей соответствующей специализации. Выполнение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экспертом-</a:t>
            </a:r>
          </a:p>
          <a:p>
            <a:pPr marL="0" lvl="1"/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экзаменатором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последовательно своей непосредственной работы делает </a:t>
            </a:r>
            <a:endParaRPr lang="ru-RU" sz="14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0" lvl="1"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систему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НОК с использованием ПАК практически неуязвимой.</a:t>
            </a:r>
          </a:p>
          <a:p>
            <a:pPr marL="0" lvl="1"/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Соискатель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всегда может подать </a:t>
            </a: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апелляцию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в СПК на результаты </a:t>
            </a:r>
            <a:endParaRPr lang="ru-RU" sz="1400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0" lvl="1"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своего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экзамена.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052" name="Picture 4" descr="http://kurspresent.ru/uploads/9/c8-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74" y="2253757"/>
            <a:ext cx="2114362" cy="26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828" y="998809"/>
            <a:ext cx="7194001" cy="3957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200"/>
              </a:spcAft>
            </a:pPr>
            <a:r>
              <a:rPr lang="ru-RU" sz="14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2. Валидация результатов экзаменов в ПАК</a:t>
            </a:r>
          </a:p>
        </p:txBody>
      </p:sp>
    </p:spTree>
    <p:extLst>
      <p:ext uri="{BB962C8B-B14F-4D97-AF65-F5344CB8AC3E}">
        <p14:creationId xmlns:p14="http://schemas.microsoft.com/office/powerpoint/2010/main" val="2724080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6693" y="935085"/>
            <a:ext cx="8229600" cy="5296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0581" y="3576354"/>
            <a:ext cx="28129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0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  <a:hlinkClick r:id="rId5"/>
              </a:rPr>
              <a:t>www.tpprf.ru</a:t>
            </a:r>
            <a:endParaRPr lang="en-US" sz="2000" b="1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en-US" sz="20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  <a:hlinkClick r:id="rId6"/>
              </a:rPr>
              <a:t>www.tppcok.ru</a:t>
            </a:r>
            <a:endParaRPr lang="en-US" sz="2000" b="1" dirty="0" smtClean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8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70280" y="297842"/>
            <a:ext cx="8629170" cy="5296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взаимодействия по НОК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689" y="1144807"/>
            <a:ext cx="837435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Министерство труда и социальной защиты Российской Федерации </a:t>
            </a:r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обеспечение </a:t>
            </a: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НПА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744" y="2035540"/>
            <a:ext cx="2128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Отбор и контроль деятельности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16334" y="2035540"/>
            <a:ext cx="1064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Отчетность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7689" y="1144807"/>
            <a:ext cx="8374352" cy="276999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21279" y="1908527"/>
            <a:ext cx="0" cy="50920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316334" y="1908527"/>
            <a:ext cx="0" cy="50920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913378" y="1421806"/>
            <a:ext cx="0" cy="209722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3308433" y="1421807"/>
            <a:ext cx="0" cy="209721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92744" y="3294556"/>
            <a:ext cx="2128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Отбор и контроль деятельности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16334" y="3294556"/>
            <a:ext cx="1064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Отчетность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2921279" y="2694735"/>
            <a:ext cx="0" cy="93653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3316334" y="2685512"/>
            <a:ext cx="1" cy="95498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89163" y="4322410"/>
            <a:ext cx="12321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Проведение НОК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16334" y="4245466"/>
            <a:ext cx="1733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Заявление на проведение </a:t>
            </a:r>
            <a:r>
              <a:rPr lang="ru-RU" sz="1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проф.экзамена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2921279" y="3916947"/>
            <a:ext cx="0" cy="746105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3316334" y="3916949"/>
            <a:ext cx="1" cy="746103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6108662" y="2408514"/>
            <a:ext cx="2663379" cy="17809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Национальное агентство развития квалификаций </a:t>
            </a:r>
            <a:r>
              <a:rPr lang="ru-RU" sz="12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НАРК</a:t>
            </a:r>
          </a:p>
          <a:p>
            <a:pPr algn="ctr"/>
            <a:r>
              <a:rPr lang="ru-RU" sz="12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(реестр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5429371" y="2561368"/>
            <a:ext cx="663793" cy="1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5429371" y="3778995"/>
            <a:ext cx="663793" cy="1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97690" y="2730911"/>
            <a:ext cx="1795320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0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Апелляционные комиссии</a:t>
            </a:r>
            <a:endParaRPr lang="ru-RU" sz="10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7690" y="2740134"/>
            <a:ext cx="1779822" cy="21773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697120" y="2957870"/>
            <a:ext cx="0" cy="1705182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082894" y="2730911"/>
            <a:ext cx="1630713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0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Перечни квалификаций</a:t>
            </a:r>
            <a:endParaRPr lang="ru-RU" sz="10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082894" y="2740134"/>
            <a:ext cx="1630714" cy="21773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cxnSp>
        <p:nvCxnSpPr>
          <p:cNvPr id="50" name="Прямая со стрелкой 49"/>
          <p:cNvCxnSpPr>
            <a:stCxn id="49" idx="3"/>
          </p:cNvCxnSpPr>
          <p:nvPr/>
        </p:nvCxnSpPr>
        <p:spPr>
          <a:xfrm>
            <a:off x="5713608" y="2849002"/>
            <a:ext cx="379556" cy="380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082894" y="3002936"/>
            <a:ext cx="1630713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0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Оценочные средства</a:t>
            </a:r>
            <a:endParaRPr lang="ru-RU" sz="10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082894" y="3012159"/>
            <a:ext cx="1630714" cy="21773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5713608" y="3111593"/>
            <a:ext cx="379556" cy="380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5049813" y="3229894"/>
            <a:ext cx="0" cy="41060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082894" y="3962478"/>
            <a:ext cx="1630713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000" dirty="0" err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Св</a:t>
            </a:r>
            <a:r>
              <a:rPr lang="ru-RU" sz="10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-во о квалификации</a:t>
            </a:r>
            <a:endParaRPr lang="ru-RU" sz="10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082894" y="3971701"/>
            <a:ext cx="1630714" cy="21773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5713608" y="4080568"/>
            <a:ext cx="379556" cy="380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5049813" y="4189436"/>
            <a:ext cx="0" cy="47768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 rot="16200000">
            <a:off x="105464" y="4091881"/>
            <a:ext cx="966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Апелляция</a:t>
            </a:r>
            <a:endParaRPr lang="ru-RU" sz="10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7689" y="1631528"/>
            <a:ext cx="8374352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Координационный орган - Национальный совет при Президенте РФ по профессиональным квалификациям </a:t>
            </a: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НСПК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7691" y="2422869"/>
            <a:ext cx="5031680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Советы по профессиональным  квалификациям </a:t>
            </a:r>
            <a:r>
              <a:rPr lang="ru-RU" sz="12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СПК</a:t>
            </a:r>
            <a:endParaRPr lang="ru-RU" sz="1200" b="1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3664" y="3639948"/>
            <a:ext cx="4545706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Центры оценки квалификации </a:t>
            </a: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ЦОК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7119" y="4667116"/>
            <a:ext cx="4732251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12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Соискатели</a:t>
            </a:r>
            <a:r>
              <a:rPr lang="ru-RU" sz="12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(физические лица)</a:t>
            </a:r>
          </a:p>
        </p:txBody>
      </p:sp>
    </p:spTree>
    <p:extLst>
      <p:ext uri="{BB962C8B-B14F-4D97-AF65-F5344CB8AC3E}">
        <p14:creationId xmlns:p14="http://schemas.microsoft.com/office/powerpoint/2010/main" val="3343386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1" name="Объект 9"/>
          <p:cNvSpPr>
            <a:spLocks noGrp="1"/>
          </p:cNvSpPr>
          <p:nvPr>
            <p:ph idx="1"/>
          </p:nvPr>
        </p:nvSpPr>
        <p:spPr>
          <a:xfrm>
            <a:off x="361150" y="1446311"/>
            <a:ext cx="8442200" cy="340231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Специалист в сфере закупок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Эксперт в сфере закупок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Специалист в области охраны труда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Специалист в сфере кадастрового учета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Специалист по патентоведению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Специалист по сертификации продукции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Специалист по качеству продукции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Специалист по выставочной деятельности в сфере торгово-промышленных выставок</a:t>
            </a:r>
          </a:p>
        </p:txBody>
      </p:sp>
      <p:sp>
        <p:nvSpPr>
          <p:cNvPr id="4" name="Заголовок 9"/>
          <p:cNvSpPr txBox="1">
            <a:spLocks/>
          </p:cNvSpPr>
          <p:nvPr/>
        </p:nvSpPr>
        <p:spPr>
          <a:xfrm>
            <a:off x="261257" y="299677"/>
            <a:ext cx="8542093" cy="87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7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Профессиональные стандарты СПК ТПП РФ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6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2658" y="1009845"/>
            <a:ext cx="3748528" cy="4619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Председатель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СПК ТПП РФ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9373" y="1814270"/>
            <a:ext cx="3776575" cy="4964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Заседание Совета СПК ТПП РФ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39373" y="2740888"/>
            <a:ext cx="1481578" cy="3786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Член Совета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65463" y="2740888"/>
            <a:ext cx="1441450" cy="3786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Член Совета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065960" y="2740888"/>
            <a:ext cx="1439862" cy="3786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Член Совета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104063" y="2740887"/>
            <a:ext cx="1439862" cy="3786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Член Совета</a:t>
            </a:r>
          </a:p>
        </p:txBody>
      </p:sp>
      <p:grpSp>
        <p:nvGrpSpPr>
          <p:cNvPr id="29705" name="Группа 37"/>
          <p:cNvGrpSpPr>
            <a:grpSpLocks/>
          </p:cNvGrpSpPr>
          <p:nvPr/>
        </p:nvGrpSpPr>
        <p:grpSpPr bwMode="auto">
          <a:xfrm>
            <a:off x="1792993" y="2577771"/>
            <a:ext cx="6052131" cy="163116"/>
            <a:chOff x="1494274" y="2199473"/>
            <a:chExt cx="6051501" cy="218510"/>
          </a:xfrm>
        </p:grpSpPr>
        <p:cxnSp>
          <p:nvCxnSpPr>
            <p:cNvPr id="16" name="Прямая со стрелкой 15"/>
            <p:cNvCxnSpPr/>
            <p:nvPr/>
          </p:nvCxnSpPr>
          <p:spPr>
            <a:xfrm>
              <a:off x="3518125" y="2205853"/>
              <a:ext cx="0" cy="19937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1494274" y="2199473"/>
              <a:ext cx="0" cy="192991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>
              <a:off x="5441975" y="2224992"/>
              <a:ext cx="0" cy="192991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H="1">
              <a:off x="7544188" y="2209041"/>
              <a:ext cx="1587" cy="192992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1494274" y="2205853"/>
              <a:ext cx="6051501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Прямая со стрелкой 41"/>
          <p:cNvCxnSpPr>
            <a:stCxn id="10" idx="3"/>
          </p:cNvCxnSpPr>
          <p:nvPr/>
        </p:nvCxnSpPr>
        <p:spPr>
          <a:xfrm>
            <a:off x="4815948" y="2062516"/>
            <a:ext cx="808765" cy="595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5624713" y="1031081"/>
            <a:ext cx="3210787" cy="1298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Секретариат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СПК ТПП РФ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(Ответственный секретарь)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Методический Центр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СПК ТПП РФ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(Эксперты)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045723" y="3432771"/>
            <a:ext cx="1441450" cy="3774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039373" y="4021282"/>
            <a:ext cx="1441450" cy="3786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071814" y="3467100"/>
            <a:ext cx="1441450" cy="3774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082774" y="3426023"/>
            <a:ext cx="1439862" cy="3774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110096" y="4021281"/>
            <a:ext cx="1439862" cy="3786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101695" y="4607620"/>
            <a:ext cx="1439863" cy="3786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117824" y="3293303"/>
            <a:ext cx="1441450" cy="377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Апелляционная Комиссия </a:t>
            </a:r>
          </a:p>
        </p:txBody>
      </p:sp>
      <p:cxnSp>
        <p:nvCxnSpPr>
          <p:cNvPr id="56" name="Прямая со стрелкой 55"/>
          <p:cNvCxnSpPr>
            <a:stCxn id="22" idx="2"/>
            <a:endCxn id="51" idx="0"/>
          </p:cNvCxnSpPr>
          <p:nvPr/>
        </p:nvCxnSpPr>
        <p:spPr>
          <a:xfrm>
            <a:off x="3786188" y="3119507"/>
            <a:ext cx="6351" cy="347593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7838549" y="3655814"/>
            <a:ext cx="0" cy="19325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19" name="Группа 80"/>
          <p:cNvGrpSpPr>
            <a:grpSpLocks/>
          </p:cNvGrpSpPr>
          <p:nvPr/>
        </p:nvGrpSpPr>
        <p:grpSpPr bwMode="auto">
          <a:xfrm>
            <a:off x="823471" y="2930198"/>
            <a:ext cx="228600" cy="1280394"/>
            <a:chOff x="692904" y="4208563"/>
            <a:chExt cx="228298" cy="1707174"/>
          </a:xfrm>
        </p:grpSpPr>
        <p:cxnSp>
          <p:nvCxnSpPr>
            <p:cNvPr id="67" name="Прямая со стрелкой 66"/>
            <p:cNvCxnSpPr>
              <a:stCxn id="18" idx="1"/>
              <a:endCxn id="50" idx="1"/>
            </p:cNvCxnSpPr>
            <p:nvPr/>
          </p:nvCxnSpPr>
          <p:spPr>
            <a:xfrm rot="10800000" flipV="1">
              <a:off x="908519" y="4208563"/>
              <a:ext cx="12683" cy="1707174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>
              <a:off x="692904" y="5121269"/>
              <a:ext cx="215615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720" name="Группа 84"/>
          <p:cNvGrpSpPr>
            <a:grpSpLocks/>
          </p:cNvGrpSpPr>
          <p:nvPr/>
        </p:nvGrpSpPr>
        <p:grpSpPr bwMode="auto">
          <a:xfrm>
            <a:off x="4803231" y="2915701"/>
            <a:ext cx="322009" cy="1866732"/>
            <a:chOff x="4585217" y="4211034"/>
            <a:chExt cx="322185" cy="2488081"/>
          </a:xfrm>
        </p:grpSpPr>
        <p:cxnSp>
          <p:nvCxnSpPr>
            <p:cNvPr id="79" name="Прямая со стрелкой 66"/>
            <p:cNvCxnSpPr/>
            <p:nvPr/>
          </p:nvCxnSpPr>
          <p:spPr>
            <a:xfrm rot="10800000" flipH="1" flipV="1">
              <a:off x="4822425" y="4211034"/>
              <a:ext cx="84977" cy="2488081"/>
            </a:xfrm>
            <a:prstGeom prst="bentConnector3">
              <a:avLst>
                <a:gd name="adj1" fmla="val -269160"/>
              </a:avLst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/>
            <p:nvPr/>
          </p:nvCxnSpPr>
          <p:spPr>
            <a:xfrm>
              <a:off x="4585217" y="5936935"/>
              <a:ext cx="276374" cy="1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>
              <a:off x="4598716" y="5142743"/>
              <a:ext cx="249373" cy="1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Прямоугольник 85"/>
          <p:cNvSpPr/>
          <p:nvPr/>
        </p:nvSpPr>
        <p:spPr>
          <a:xfrm>
            <a:off x="6797676" y="3824418"/>
            <a:ext cx="2037824" cy="1160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Председатель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Комиссии;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лены Комиссии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6962249" y="4494296"/>
            <a:ext cx="1727200" cy="4321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Экспертные группы по профессиям</a:t>
            </a:r>
          </a:p>
        </p:txBody>
      </p:sp>
      <p:sp>
        <p:nvSpPr>
          <p:cNvPr id="40" name="Заголовок 9"/>
          <p:cNvSpPr txBox="1">
            <a:spLocks/>
          </p:cNvSpPr>
          <p:nvPr/>
        </p:nvSpPr>
        <p:spPr>
          <a:xfrm>
            <a:off x="384362" y="150508"/>
            <a:ext cx="8335036" cy="529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7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Структура работы СПК ТПП РФ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7" name="Прямая со стрелкой 56"/>
          <p:cNvCxnSpPr>
            <a:endCxn id="55" idx="0"/>
          </p:cNvCxnSpPr>
          <p:nvPr/>
        </p:nvCxnSpPr>
        <p:spPr bwMode="auto">
          <a:xfrm>
            <a:off x="7830465" y="3119506"/>
            <a:ext cx="8084" cy="17379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4811186" y="1253206"/>
            <a:ext cx="813527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 bwMode="auto">
          <a:xfrm>
            <a:off x="2867258" y="2329811"/>
            <a:ext cx="0" cy="26701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 bwMode="auto">
          <a:xfrm>
            <a:off x="2848495" y="1473994"/>
            <a:ext cx="0" cy="32090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11160" y="1588835"/>
            <a:ext cx="3796264" cy="4840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Заседание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Совета СПК ТПП РФ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19425" y="2600324"/>
            <a:ext cx="1441450" cy="3786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Член Совета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19675" y="2600325"/>
            <a:ext cx="1441450" cy="3786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Член Совета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061789" y="2600325"/>
            <a:ext cx="1439863" cy="3786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Член Совета</a:t>
            </a:r>
          </a:p>
        </p:txBody>
      </p:sp>
      <p:grpSp>
        <p:nvGrpSpPr>
          <p:cNvPr id="30727" name="Группа 37"/>
          <p:cNvGrpSpPr>
            <a:grpSpLocks/>
          </p:cNvGrpSpPr>
          <p:nvPr/>
        </p:nvGrpSpPr>
        <p:grpSpPr bwMode="auto">
          <a:xfrm>
            <a:off x="3735002" y="2309853"/>
            <a:ext cx="4279954" cy="290475"/>
            <a:chOff x="3436801" y="3401744"/>
            <a:chExt cx="4280270" cy="388407"/>
          </a:xfrm>
        </p:grpSpPr>
        <p:cxnSp>
          <p:nvCxnSpPr>
            <p:cNvPr id="16" name="Прямая со стрелкой 15"/>
            <p:cNvCxnSpPr/>
            <p:nvPr/>
          </p:nvCxnSpPr>
          <p:spPr>
            <a:xfrm>
              <a:off x="5450286" y="3437514"/>
              <a:ext cx="0" cy="352637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H="1">
              <a:off x="3436801" y="3401744"/>
              <a:ext cx="5149" cy="385222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>
              <a:off x="7702210" y="3437514"/>
              <a:ext cx="14861" cy="349452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3441950" y="3401744"/>
              <a:ext cx="4260260" cy="3577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Прямоугольник 44"/>
          <p:cNvSpPr/>
          <p:nvPr/>
        </p:nvSpPr>
        <p:spPr>
          <a:xfrm>
            <a:off x="384363" y="802482"/>
            <a:ext cx="2279463" cy="12744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Методический Центр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СПК -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Фонд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развития профессиональных квалификаций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ТПП РФ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019425" y="3274220"/>
            <a:ext cx="1441450" cy="3762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020469" y="3898105"/>
            <a:ext cx="1439862" cy="3786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999038" y="3273029"/>
            <a:ext cx="1441450" cy="3774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099301" y="3273029"/>
            <a:ext cx="1439863" cy="377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099301" y="3898106"/>
            <a:ext cx="1439863" cy="3786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7099301" y="4499372"/>
            <a:ext cx="1439863" cy="3786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cxnSp>
        <p:nvCxnSpPr>
          <p:cNvPr id="56" name="Прямая со стрелкой 55"/>
          <p:cNvCxnSpPr/>
          <p:nvPr/>
        </p:nvCxnSpPr>
        <p:spPr>
          <a:xfrm flipH="1">
            <a:off x="2663826" y="3461743"/>
            <a:ext cx="35560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endCxn id="49" idx="0"/>
          </p:cNvCxnSpPr>
          <p:nvPr/>
        </p:nvCxnSpPr>
        <p:spPr>
          <a:xfrm>
            <a:off x="3736975" y="2978943"/>
            <a:ext cx="3175" cy="29527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 bwMode="auto">
          <a:xfrm>
            <a:off x="2663826" y="1814450"/>
            <a:ext cx="2047334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38" name="Группа 84"/>
          <p:cNvGrpSpPr>
            <a:grpSpLocks/>
          </p:cNvGrpSpPr>
          <p:nvPr/>
        </p:nvGrpSpPr>
        <p:grpSpPr bwMode="auto">
          <a:xfrm>
            <a:off x="1284288" y="2789634"/>
            <a:ext cx="5815013" cy="1899047"/>
            <a:chOff x="6627075" y="2813428"/>
            <a:chExt cx="5819679" cy="2531053"/>
          </a:xfrm>
        </p:grpSpPr>
        <p:cxnSp>
          <p:nvCxnSpPr>
            <p:cNvPr id="79" name="Прямая со стрелкой 66"/>
            <p:cNvCxnSpPr>
              <a:stCxn id="23" idx="1"/>
              <a:endCxn id="54" idx="1"/>
            </p:cNvCxnSpPr>
            <p:nvPr/>
          </p:nvCxnSpPr>
          <p:spPr>
            <a:xfrm rot="10800000" flipH="1" flipV="1">
              <a:off x="12409212" y="2813428"/>
              <a:ext cx="37542" cy="2531053"/>
            </a:xfrm>
            <a:prstGeom prst="bentConnector3">
              <a:avLst>
                <a:gd name="adj1" fmla="val -609405"/>
              </a:avLst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/>
            <p:nvPr/>
          </p:nvCxnSpPr>
          <p:spPr>
            <a:xfrm>
              <a:off x="6647729" y="4543115"/>
              <a:ext cx="216073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>
              <a:off x="6627075" y="3787766"/>
              <a:ext cx="216073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Прямоугольник 87"/>
          <p:cNvSpPr/>
          <p:nvPr/>
        </p:nvSpPr>
        <p:spPr>
          <a:xfrm>
            <a:off x="384363" y="2336604"/>
            <a:ext cx="2279464" cy="2719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Председатель Комиссии по профессии;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члены Комиссии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533494" y="3058119"/>
            <a:ext cx="1981201" cy="323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Рабочая группа по ПС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533494" y="3489723"/>
            <a:ext cx="1981200" cy="321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Рабочая группа по НК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538257" y="3898104"/>
            <a:ext cx="1976438" cy="30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Рабочая группа по КОС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538257" y="4276724"/>
            <a:ext cx="1987550" cy="349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Мониторинг рынка труда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549369" y="4688681"/>
            <a:ext cx="1976438" cy="287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Экспертные группы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8" name="Прямая со стрелкой 107"/>
          <p:cNvCxnSpPr>
            <a:stCxn id="88" idx="0"/>
            <a:endCxn id="45" idx="2"/>
          </p:cNvCxnSpPr>
          <p:nvPr/>
        </p:nvCxnSpPr>
        <p:spPr>
          <a:xfrm flipV="1">
            <a:off x="1524095" y="2076891"/>
            <a:ext cx="0" cy="259713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47" name="Группа 84"/>
          <p:cNvGrpSpPr>
            <a:grpSpLocks/>
          </p:cNvGrpSpPr>
          <p:nvPr/>
        </p:nvGrpSpPr>
        <p:grpSpPr bwMode="auto">
          <a:xfrm>
            <a:off x="4776065" y="2789634"/>
            <a:ext cx="238050" cy="1909463"/>
            <a:chOff x="6625561" y="3080307"/>
            <a:chExt cx="238187" cy="2242138"/>
          </a:xfrm>
        </p:grpSpPr>
        <p:cxnSp>
          <p:nvCxnSpPr>
            <p:cNvPr id="82" name="Прямая со стрелкой 66"/>
            <p:cNvCxnSpPr/>
            <p:nvPr/>
          </p:nvCxnSpPr>
          <p:spPr>
            <a:xfrm rot="10800000" flipV="1">
              <a:off x="6854218" y="3080307"/>
              <a:ext cx="9530" cy="2242138"/>
            </a:xfrm>
            <a:prstGeom prst="bentConnector3">
              <a:avLst>
                <a:gd name="adj1" fmla="val 2597542"/>
              </a:avLst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/>
            <p:cNvCxnSpPr/>
            <p:nvPr/>
          </p:nvCxnSpPr>
          <p:spPr>
            <a:xfrm>
              <a:off x="6625561" y="4604192"/>
              <a:ext cx="216024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 стрелкой 84"/>
            <p:cNvCxnSpPr/>
            <p:nvPr/>
          </p:nvCxnSpPr>
          <p:spPr>
            <a:xfrm>
              <a:off x="6625561" y="3869514"/>
              <a:ext cx="216024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Прямоугольник 92"/>
          <p:cNvSpPr/>
          <p:nvPr/>
        </p:nvSpPr>
        <p:spPr>
          <a:xfrm>
            <a:off x="5018881" y="4501753"/>
            <a:ext cx="1441450" cy="3762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cxnSp>
        <p:nvCxnSpPr>
          <p:cNvPr id="94" name="Прямая со стрелкой 93"/>
          <p:cNvCxnSpPr/>
          <p:nvPr/>
        </p:nvCxnSpPr>
        <p:spPr bwMode="auto">
          <a:xfrm>
            <a:off x="6853197" y="4101644"/>
            <a:ext cx="246104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 bwMode="auto">
          <a:xfrm>
            <a:off x="6853197" y="3461743"/>
            <a:ext cx="227347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6585424" y="1213428"/>
            <a:ext cx="0" cy="37941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Заголовок 9"/>
          <p:cNvSpPr txBox="1">
            <a:spLocks/>
          </p:cNvSpPr>
          <p:nvPr/>
        </p:nvSpPr>
        <p:spPr>
          <a:xfrm>
            <a:off x="384362" y="150508"/>
            <a:ext cx="8335036" cy="529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7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Порядок работы Комиссии 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711160" y="802482"/>
            <a:ext cx="3796264" cy="5268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Председатель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СПК ТПП РФ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 bwMode="auto">
          <a:xfrm>
            <a:off x="6585424" y="2072880"/>
            <a:ext cx="0" cy="26372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 bwMode="auto">
          <a:xfrm>
            <a:off x="2663826" y="1065911"/>
            <a:ext cx="2047334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7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>
          <a:xfrm>
            <a:off x="2388169" y="2759330"/>
            <a:ext cx="268548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5073649" y="2335946"/>
            <a:ext cx="3809094" cy="26663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5243511" y="4283417"/>
            <a:ext cx="3449224" cy="58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Профессионально-общественная аккредитация образовательных программ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5243511" y="3869088"/>
            <a:ext cx="3439701" cy="270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Экспертиза оценочных средств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946717" y="4394767"/>
            <a:ext cx="1441450" cy="3786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ЭКСПЕРТ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946718" y="3805407"/>
            <a:ext cx="1441450" cy="3786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ЭКСПЕРТ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946719" y="3198097"/>
            <a:ext cx="1441450" cy="3786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ЭКСПЕРТ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946719" y="2565796"/>
            <a:ext cx="1441450" cy="3786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ЭКСПЕРТ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5253036" y="2484835"/>
            <a:ext cx="3422237" cy="270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Мониторинг рынка труда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5251450" y="2889450"/>
            <a:ext cx="3423824" cy="355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Экспертиза профессиональных стандартов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259388" y="3377786"/>
            <a:ext cx="3423824" cy="3786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Экспертиза наименований профессиональных квалификаций</a:t>
            </a:r>
          </a:p>
        </p:txBody>
      </p:sp>
      <p:cxnSp>
        <p:nvCxnSpPr>
          <p:cNvPr id="68" name="Прямая со стрелкой 67"/>
          <p:cNvCxnSpPr/>
          <p:nvPr/>
        </p:nvCxnSpPr>
        <p:spPr>
          <a:xfrm flipV="1">
            <a:off x="2389756" y="3377786"/>
            <a:ext cx="2683893" cy="13363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2388168" y="4003113"/>
            <a:ext cx="2685481" cy="1111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2388167" y="4584667"/>
            <a:ext cx="2685482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9"/>
          <p:cNvSpPr txBox="1">
            <a:spLocks/>
          </p:cNvSpPr>
          <p:nvPr/>
        </p:nvSpPr>
        <p:spPr>
          <a:xfrm>
            <a:off x="0" y="150508"/>
            <a:ext cx="9144000" cy="529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7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Порядок работы </a:t>
            </a:r>
            <a:r>
              <a:rPr lang="ru-RU" sz="2800" b="1" dirty="0" smtClean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Методического Центра</a:t>
            </a:r>
            <a:endParaRPr lang="fr-FR" sz="28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5870" y="863953"/>
            <a:ext cx="2566469" cy="12744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Методический Центр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СПК -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Фонд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развития профессиональных квалификаций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ТПП РФ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73649" y="863952"/>
            <a:ext cx="3796264" cy="4807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Председатель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СПК ТПП РФ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275" y="1762124"/>
            <a:ext cx="1441450" cy="3762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 по профессии</a:t>
            </a:r>
          </a:p>
        </p:txBody>
      </p:sp>
      <p:grpSp>
        <p:nvGrpSpPr>
          <p:cNvPr id="29" name="Группа 84"/>
          <p:cNvGrpSpPr>
            <a:grpSpLocks/>
          </p:cNvGrpSpPr>
          <p:nvPr/>
        </p:nvGrpSpPr>
        <p:grpSpPr bwMode="auto">
          <a:xfrm>
            <a:off x="730817" y="1550231"/>
            <a:ext cx="245054" cy="3034436"/>
            <a:chOff x="6618553" y="3080307"/>
            <a:chExt cx="245195" cy="2242138"/>
          </a:xfrm>
        </p:grpSpPr>
        <p:cxnSp>
          <p:nvCxnSpPr>
            <p:cNvPr id="30" name="Прямая со стрелкой 66"/>
            <p:cNvCxnSpPr/>
            <p:nvPr/>
          </p:nvCxnSpPr>
          <p:spPr>
            <a:xfrm rot="10800000" flipV="1">
              <a:off x="6854218" y="3080307"/>
              <a:ext cx="9530" cy="2242138"/>
            </a:xfrm>
            <a:prstGeom prst="bentConnector3">
              <a:avLst>
                <a:gd name="adj1" fmla="val 2597542"/>
              </a:avLst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6618554" y="4893557"/>
              <a:ext cx="216024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>
              <a:off x="6618553" y="4430683"/>
              <a:ext cx="216024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Прямая со стрелкой 32"/>
          <p:cNvCxnSpPr/>
          <p:nvPr/>
        </p:nvCxnSpPr>
        <p:spPr bwMode="auto">
          <a:xfrm>
            <a:off x="730819" y="2759330"/>
            <a:ext cx="21590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 bwMode="auto">
          <a:xfrm>
            <a:off x="3542339" y="2058802"/>
            <a:ext cx="308936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 bwMode="auto">
          <a:xfrm flipH="1">
            <a:off x="3542339" y="1850052"/>
            <a:ext cx="288792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20" idx="1"/>
          </p:cNvCxnSpPr>
          <p:nvPr/>
        </p:nvCxnSpPr>
        <p:spPr>
          <a:xfrm>
            <a:off x="3542339" y="1104329"/>
            <a:ext cx="153131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0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57489" y="3473732"/>
            <a:ext cx="7792489" cy="3877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Заседание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Совета СПК ТПП РФ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54849" y="2798705"/>
            <a:ext cx="7792489" cy="4209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Методический Центр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СПК ТПП РФ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Фонд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развития профессиональных квалификаций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ТПП РФ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1739284" y="1805749"/>
            <a:ext cx="5443" cy="16069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654849" y="827765"/>
            <a:ext cx="2192337" cy="977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762798" y="1113022"/>
            <a:ext cx="1976438" cy="30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Рабочая группа по КОС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762798" y="1453472"/>
            <a:ext cx="1976438" cy="287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Экспертные группы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6" name="Прямая со стрелкой 95"/>
          <p:cNvCxnSpPr/>
          <p:nvPr/>
        </p:nvCxnSpPr>
        <p:spPr>
          <a:xfrm>
            <a:off x="2418456" y="3861502"/>
            <a:ext cx="0" cy="532472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Заголовок 9"/>
          <p:cNvSpPr txBox="1">
            <a:spLocks/>
          </p:cNvSpPr>
          <p:nvPr/>
        </p:nvSpPr>
        <p:spPr>
          <a:xfrm>
            <a:off x="384362" y="150508"/>
            <a:ext cx="8335036" cy="529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7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 утверждения оценочных средств</a:t>
            </a:r>
            <a:endParaRPr lang="fr-FR" sz="26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 bwMode="auto">
          <a:xfrm>
            <a:off x="1732994" y="2536403"/>
            <a:ext cx="0" cy="26372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3455711" y="827765"/>
            <a:ext cx="2192337" cy="9878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563661" y="1113022"/>
            <a:ext cx="1976438" cy="306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Рабочая группа по КОС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565515" y="1453473"/>
            <a:ext cx="1976438" cy="287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Экспертные группы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54849" y="1976353"/>
            <a:ext cx="2192337" cy="2849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оценочные средства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54849" y="2251423"/>
            <a:ext cx="2192337" cy="2849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писок экспертов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455710" y="1986263"/>
            <a:ext cx="2192337" cy="2849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оценочные средства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57565" y="2271243"/>
            <a:ext cx="2192337" cy="275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писок экспертов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4544101" y="1824625"/>
            <a:ext cx="5443" cy="16069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 bwMode="auto">
          <a:xfrm>
            <a:off x="4546822" y="3208775"/>
            <a:ext cx="0" cy="26372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 bwMode="auto">
          <a:xfrm>
            <a:off x="4544101" y="2546313"/>
            <a:ext cx="0" cy="26372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4933151" y="4393974"/>
            <a:ext cx="3514187" cy="4469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Национальное агентство развития квалификаций </a:t>
            </a:r>
            <a:r>
              <a:rPr lang="ru-RU" sz="14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НАРК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(реестр)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64482" y="4393974"/>
            <a:ext cx="3525988" cy="4469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Центр оценки квалификаций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255002" y="827765"/>
            <a:ext cx="2192339" cy="9878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Комиссия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362953" y="1146326"/>
            <a:ext cx="1976438" cy="306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Рабочая группа по КОС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6362953" y="1472314"/>
            <a:ext cx="1976438" cy="287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Экспертные группы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8" name="Прямая со стрелкой 77"/>
          <p:cNvCxnSpPr/>
          <p:nvPr/>
        </p:nvCxnSpPr>
        <p:spPr>
          <a:xfrm>
            <a:off x="7332527" y="1815659"/>
            <a:ext cx="5443" cy="16069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80"/>
          <p:cNvSpPr/>
          <p:nvPr/>
        </p:nvSpPr>
        <p:spPr>
          <a:xfrm>
            <a:off x="6255003" y="1985319"/>
            <a:ext cx="2192337" cy="2849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оценочные средства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6255002" y="2261333"/>
            <a:ext cx="2192337" cy="275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писок экспертов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7" name="Прямая со стрелкой 86"/>
          <p:cNvCxnSpPr/>
          <p:nvPr/>
        </p:nvCxnSpPr>
        <p:spPr bwMode="auto">
          <a:xfrm>
            <a:off x="7373331" y="2536403"/>
            <a:ext cx="0" cy="26372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7442534" y="3861502"/>
            <a:ext cx="0" cy="532472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2559757" y="4004627"/>
            <a:ext cx="1630713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оценочные средства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926857" y="4004626"/>
            <a:ext cx="2303819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примеры оценочных средств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54849" y="4004625"/>
            <a:ext cx="1630713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эксперты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 bwMode="auto">
          <a:xfrm flipV="1">
            <a:off x="1931542" y="2546313"/>
            <a:ext cx="0" cy="252393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 bwMode="auto">
          <a:xfrm flipV="1">
            <a:off x="4714126" y="2536403"/>
            <a:ext cx="0" cy="252393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 bwMode="auto">
          <a:xfrm flipV="1">
            <a:off x="7218690" y="2546312"/>
            <a:ext cx="0" cy="252393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50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405419"/>
            <a:ext cx="9144000" cy="5296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Статистика реализации системы НОК</a:t>
            </a:r>
            <a:endParaRPr lang="fr-FR" sz="32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835" y="1298601"/>
            <a:ext cx="84601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Федеральный закон № 238-ФЗ «О независимой оценке квалификации» вступил в силу с 1 января 2017 года.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Подготовительный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этап по созданию и внедрению независимой оценки квалификации начался с 2015 года.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Всего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за </a:t>
            </a:r>
            <a:r>
              <a:rPr lang="ru-RU" sz="16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ТРИ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неполных года внедрения системы независимой оценки квалификации (НОК) на территории Российской Федерации:</a:t>
            </a:r>
          </a:p>
          <a:p>
            <a:pPr marL="360000" lvl="1" indent="-180000">
              <a:spcAft>
                <a:spcPts val="12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Получили полномочия </a:t>
            </a:r>
            <a:r>
              <a:rPr lang="ru-RU" sz="16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30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Советов по профессиональным квалификациям (СПК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).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60000" lvl="1" indent="-180000">
              <a:spcAft>
                <a:spcPts val="1200"/>
              </a:spcAft>
              <a:buFont typeface="+mj-lt"/>
              <a:buAutoNum type="arabicPeriod"/>
            </a:pPr>
            <a:r>
              <a:rPr lang="ru-RU" sz="140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Зарегистрировано </a:t>
            </a:r>
            <a:r>
              <a:rPr lang="ru-RU" sz="140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около </a:t>
            </a:r>
            <a:r>
              <a:rPr lang="ru-RU" sz="1600" b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4</a:t>
            </a:r>
            <a:r>
              <a:rPr lang="ru-RU" sz="1600" b="1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50</a:t>
            </a:r>
            <a:r>
              <a:rPr lang="ru-RU" sz="140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центров оценки квалификаций (ЦОК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),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примерно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 </a:t>
            </a:r>
            <a:r>
              <a:rPr lang="ru-RU" sz="16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половине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территории страны (в </a:t>
            </a:r>
            <a:r>
              <a:rPr lang="ru-RU" sz="16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45</a:t>
            </a:r>
            <a:r>
              <a:rPr lang="ru-RU" sz="16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регионах).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60000" lvl="1" indent="-180000">
              <a:spcAft>
                <a:spcPts val="12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рошли </a:t>
            </a:r>
            <a:r>
              <a:rPr lang="ru-RU" sz="1400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процедуру независимой оценки квалификаций (НОК) всего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около </a:t>
            </a:r>
            <a:r>
              <a:rPr lang="ru-RU" sz="1600" b="1" dirty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4</a:t>
            </a:r>
            <a:r>
              <a:rPr lang="ru-RU" sz="16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000 </a:t>
            </a:r>
            <a:r>
              <a:rPr lang="ru-RU" sz="1400" dirty="0" smtClean="0">
                <a:solidFill>
                  <a:srgbClr val="284E78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соискателей.</a:t>
            </a:r>
            <a:endParaRPr lang="ru-RU" sz="1400" dirty="0">
              <a:solidFill>
                <a:srgbClr val="284E78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34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4317</TotalTime>
  <Words>1728</Words>
  <Application>Microsoft Office PowerPoint</Application>
  <PresentationFormat>Экран (16:9)</PresentationFormat>
  <Paragraphs>288</Paragraphs>
  <Slides>24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1_Тема Office</vt:lpstr>
      <vt:lpstr>  ТОРГОВО-ПРОМЫШЛЕННАЯ ПАЛАТА РОССИЙСКОЙ ФЕДЕРАЦИИ  Совет по профессиональным квалификациям торговой, внешнеторговой и по отдельным видам предпринимательской и экономической деятельности  (СПК ТПП РФ)  </vt:lpstr>
      <vt:lpstr>Нормативно-правовая база НОК</vt:lpstr>
      <vt:lpstr>Структура взаимодействия по 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Статистика реализации системы НОК</vt:lpstr>
      <vt:lpstr>Узкие места реализация системы НОК</vt:lpstr>
      <vt:lpstr>Виртуальный ЦОК</vt:lpstr>
      <vt:lpstr>ПАК = виртуальный ЦОК</vt:lpstr>
      <vt:lpstr>ТРЕБОВАНИЯ к ПАК </vt:lpstr>
      <vt:lpstr>Программно-аппаратный комплекс (ПАК) </vt:lpstr>
      <vt:lpstr>Схема работы ПАК</vt:lpstr>
      <vt:lpstr>Презентация PowerPoint</vt:lpstr>
      <vt:lpstr>Преимущества ПАК для НОК</vt:lpstr>
      <vt:lpstr>Преимущества ПАК для НОК</vt:lpstr>
      <vt:lpstr>Преимущества ПАК для НОК</vt:lpstr>
      <vt:lpstr>Презентация PowerPoint</vt:lpstr>
      <vt:lpstr>Преимущества ПАК для НОК</vt:lpstr>
      <vt:lpstr>Условия работы с ПАК</vt:lpstr>
      <vt:lpstr>Условия работы с ПАК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RePack by Diakov</cp:lastModifiedBy>
  <cp:revision>325</cp:revision>
  <cp:lastPrinted>2015-09-23T10:56:10Z</cp:lastPrinted>
  <dcterms:created xsi:type="dcterms:W3CDTF">2010-04-12T23:12:02Z</dcterms:created>
  <dcterms:modified xsi:type="dcterms:W3CDTF">2018-03-26T16:19:44Z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