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5" r:id="rId2"/>
    <p:sldId id="259" r:id="rId3"/>
    <p:sldId id="281" r:id="rId4"/>
    <p:sldId id="379" r:id="rId5"/>
    <p:sldId id="268" r:id="rId6"/>
    <p:sldId id="283" r:id="rId7"/>
    <p:sldId id="301" r:id="rId8"/>
    <p:sldId id="302" r:id="rId9"/>
    <p:sldId id="285" r:id="rId10"/>
    <p:sldId id="286" r:id="rId11"/>
    <p:sldId id="290" r:id="rId12"/>
    <p:sldId id="287" r:id="rId13"/>
    <p:sldId id="315" r:id="rId14"/>
    <p:sldId id="291" r:id="rId15"/>
    <p:sldId id="288" r:id="rId16"/>
    <p:sldId id="311" r:id="rId17"/>
    <p:sldId id="312" r:id="rId18"/>
    <p:sldId id="292" r:id="rId19"/>
    <p:sldId id="377" r:id="rId20"/>
    <p:sldId id="341" r:id="rId21"/>
    <p:sldId id="378" r:id="rId22"/>
    <p:sldId id="299" r:id="rId23"/>
    <p:sldId id="303" r:id="rId24"/>
    <p:sldId id="300" r:id="rId25"/>
    <p:sldId id="304" r:id="rId26"/>
    <p:sldId id="381" r:id="rId27"/>
    <p:sldId id="380" r:id="rId28"/>
    <p:sldId id="293" r:id="rId29"/>
    <p:sldId id="294" r:id="rId30"/>
  </p:sldIdLst>
  <p:sldSz cx="10690225" cy="7561263"/>
  <p:notesSz cx="6858000" cy="9144000"/>
  <p:defaultTextStyle>
    <a:defPPr>
      <a:defRPr lang="ru-RU"/>
    </a:defPPr>
    <a:lvl1pPr algn="l" defTabSz="10414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20700" indent="-63500" algn="l" defTabSz="10414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41400" indent="-127000" algn="l" defTabSz="10414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63688" indent="-192088" algn="l" defTabSz="10414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84388" indent="-255588" algn="l" defTabSz="10414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51" autoAdjust="0"/>
    <p:restoredTop sz="94674"/>
  </p:normalViewPr>
  <p:slideViewPr>
    <p:cSldViewPr>
      <p:cViewPr>
        <p:scale>
          <a:sx n="58" d="100"/>
          <a:sy n="58" d="100"/>
        </p:scale>
        <p:origin x="-649" y="91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2E814881-A8E5-0F40-868D-E732739CDC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6CAE62A-39FD-F04D-99FF-6C229C18DD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070C8CB-74D9-5044-ACC8-49D82466A4D0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D6C2191-98B5-3A49-A2CF-DC303C9DA2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BBD22B0-C86F-8E4F-A4F6-8AA187ED18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2E1A2B0-1D11-1844-87CD-2A22FE60F4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8637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DEEA338E-9904-7E42-A13C-687E210E3E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5B5B979-2B45-B943-A3C0-85D36EA3A0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DE0910-CFA9-AA4F-8013-373228F9C883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="" xmlns:a16="http://schemas.microsoft.com/office/drawing/2014/main" id="{E70D4E90-DA2B-504D-B945-BEC4A7F95A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="" xmlns:a16="http://schemas.microsoft.com/office/drawing/2014/main" id="{79206D56-F244-CF42-B58A-6036B0A5A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89AA13E-6C7C-224A-9390-BEFD66BD5A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E03EC00-F567-2C41-9D95-71B188589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DD881BB-4D59-494B-8C34-270572BA08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504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767" y="2348893"/>
            <a:ext cx="9086691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534" y="4284716"/>
            <a:ext cx="7483158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D08CD7-119C-A048-BA46-CF4ECBE4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EFC7-2FBF-9648-B69F-130922C5D087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61B69F-C96F-7945-B258-BEE84A99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618675-A082-204A-AE65-0BAEED6C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5B282-292F-F24F-903C-32004AFC22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1818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E71613-4EF3-3B49-9F13-DBCB5BA2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EB39-B3C7-A841-91E8-1D77F6B7A779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FD8F33A-1465-2A48-B5F7-DDBCA2EC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F8F956-4B02-1F4D-BB38-556EC0F3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6645E-069E-1B4A-AC64-ECA35EBA0E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841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0413" y="302802"/>
            <a:ext cx="2405301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11" y="302802"/>
            <a:ext cx="7037731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EE4DC7-5610-AD45-A23E-EFC0AEEF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A2B63-D7C5-5341-86B7-E5089F2E2A3D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8F4443-4223-ED49-870B-8F975A798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E5C887-2FD5-2D47-981E-8167637F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45126-5B95-8F48-B393-EF5CA632BF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50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7E4C92B-E987-0340-9F7A-A4FBC9025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2FE87-7776-854E-A542-D0CB680470FD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486317-C995-9544-9363-4ACE49ED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DA5D4E7-36FB-A64F-A7BB-4CD48F39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5B9B6-979E-E14E-8B52-40E18D834C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025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454" y="4858812"/>
            <a:ext cx="9086691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454" y="3204786"/>
            <a:ext cx="9086691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FD5C17-B656-9F46-8454-8EEAFF6F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74F3C-8E72-9845-BC39-8B3160DA302B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5931E1-1FFD-4D4B-8285-CB1F6573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CA9FA56-4A62-8D4D-8603-2F397B8B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040C1-0690-2D41-B63D-7B5E00B7BB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933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511" y="1764295"/>
            <a:ext cx="472151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4198" y="1764295"/>
            <a:ext cx="472151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A1B02793-C675-7844-A886-B954A89B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C77FA-DCA0-1449-93B4-1FBE57039337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9B0FE49-A874-DE4A-97DA-7D3012D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FE4F0CDB-F34D-1248-8E77-9520BB67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5913C-5193-1841-AA76-9ECCF14FED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880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11" y="1692533"/>
            <a:ext cx="4723373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511" y="2397901"/>
            <a:ext cx="4723373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0486" y="1692533"/>
            <a:ext cx="4725228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0486" y="2397901"/>
            <a:ext cx="4725228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EF72150C-07FB-A948-BF76-7513B409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911F7-CDBD-9646-A8A4-6D2A7EC265D6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E91542EC-10A3-D748-A2D8-AE630BF2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C329334-5FDD-4843-A5E6-121F7733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121F4-9FB2-0541-9749-BCBF9B5535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925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F2BA3F8F-1598-C442-B4FF-0CD9F388C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AAD78-0E5C-EE44-BF5F-A0AD744BA520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C188BD10-6331-594F-AA94-65510586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E9F3F716-1279-824D-AEFF-B8ABA5976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A3A9D-E038-0244-9C86-7685C316B7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445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EE523B2D-F50E-E84D-941A-603B5442E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8FCCB-C591-A84E-AFAF-46AF10D26FB5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00D2AD96-5838-9B48-94AD-FCF619E7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86D5A977-4360-AB41-AD77-A77478F4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D203D-E5BD-E14A-95A0-31E1D5D3FD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130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12" y="301050"/>
            <a:ext cx="3517010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79581" y="301051"/>
            <a:ext cx="5976133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12" y="1582265"/>
            <a:ext cx="3517010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3CC95877-164E-B347-A4A5-7C117EF0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1811B-4278-AE4B-B6DB-4A3DFD7971E9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0FFE31BA-6844-6B40-BFB7-FC499E55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F0D80A2C-D7C6-3243-9DAC-D735A3C3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549EE-B40A-BC48-912D-6EA47F45D8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084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359" y="5292884"/>
            <a:ext cx="6414135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359" y="675613"/>
            <a:ext cx="6414135" cy="453675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359" y="5917739"/>
            <a:ext cx="6414135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B49A8FD3-5BE0-5142-A4A4-5C8D69BC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0E6D1-BC51-AD43-9171-3E7818528E86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2467DB2A-2947-8041-9C3B-E5DC5D47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EDE880E8-ED67-5945-8613-628876DB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B7AA3-A5D9-C841-BE7B-AC1009B234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763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95A38C8C-327D-7941-AE25-BA6C0736D6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02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FBB50F0A-F7A9-DA48-A3CF-EC07E9D751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02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72FAAC-CCBD-6C40-9A86-2855AF51C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3962" cy="401637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ACCE2A-2B55-D049-8FBE-27071033CFCE}" type="datetimeFigureOut">
              <a:rPr lang="ru-RU" altLang="ru-RU"/>
              <a:pPr>
                <a:defRPr/>
              </a:pPr>
              <a:t>15.05.2018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B093F08-F4EC-3645-AA40-2AA6DC560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4550" cy="401637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42C43F-422F-5540-AFF3-8FEEDF48C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1275" y="7008813"/>
            <a:ext cx="2493963" cy="401637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5BD7F5B-B1FC-5F47-8D71-FC106420EEC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14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525" indent="-390525" algn="l" defTabSz="1041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6138" indent="-325438" algn="l" defTabSz="1041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38" indent="-260350" algn="l" defTabSz="1041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38" indent="-260350" algn="l" defTabSz="1041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325" indent="-260350" algn="l" defTabSz="10414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104287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104287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104287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104287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magistratura.law.msu.ru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://vk.com/magistratura_law_msu_ru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gistratura@law.msu.ru" TargetMode="External"/><Relationship Id="rId5" Type="http://schemas.openxmlformats.org/officeDocument/2006/relationships/hyperlink" Target="mailto:pk@law.msu.ru" TargetMode="External"/><Relationship Id="rId4" Type="http://schemas.openxmlformats.org/officeDocument/2006/relationships/hyperlink" Target="http://www.law.msu.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dprim.ru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predprim" TargetMode="External"/><Relationship Id="rId5" Type="http://schemas.openxmlformats.org/officeDocument/2006/relationships/hyperlink" Target="https://vk.com/predprim" TargetMode="External"/><Relationship Id="rId4" Type="http://schemas.openxmlformats.org/officeDocument/2006/relationships/hyperlink" Target="mailto:predprim@predprim.ru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алинина Женька\Pictures\Универ\Predprim\1 копия.jpg">
            <a:extLst>
              <a:ext uri="{FF2B5EF4-FFF2-40B4-BE49-F238E27FC236}">
                <a16:creationId xmlns="" xmlns:a16="http://schemas.microsoft.com/office/drawing/2014/main" id="{5AE260EB-56F8-0D4B-A7AD-4CA3769DE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96875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>
            <a:extLst>
              <a:ext uri="{FF2B5EF4-FFF2-40B4-BE49-F238E27FC236}">
                <a16:creationId xmlns="" xmlns:a16="http://schemas.microsoft.com/office/drawing/2014/main" id="{F884E4DF-CF05-CB44-8B3E-7C2CE68B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81" y="76241"/>
            <a:ext cx="9620250" cy="1260475"/>
          </a:xfrm>
        </p:spPr>
        <p:txBody>
          <a:bodyPr/>
          <a:lstStyle/>
          <a:p>
            <a:r>
              <a:rPr lang="ru-RU" altLang="ru-RU" sz="2600" b="1" dirty="0">
                <a:latin typeface="Myriad Pro" pitchFamily="34" charset="0"/>
              </a:rPr>
              <a:t/>
            </a:r>
            <a:br>
              <a:rPr lang="ru-RU" altLang="ru-RU" sz="2600" b="1" dirty="0"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>Московский государственный </a:t>
            </a:r>
            <a:r>
              <a:rPr lang="ru-RU" altLang="ru-RU" sz="2600" b="1" dirty="0" smtClean="0">
                <a:latin typeface="Myriad Pro" pitchFamily="34" charset="0"/>
              </a:rPr>
              <a:t>университет</a:t>
            </a:r>
            <a:br>
              <a:rPr lang="ru-RU" altLang="ru-RU" sz="2600" b="1" dirty="0" smtClean="0">
                <a:latin typeface="Myriad Pro" pitchFamily="34" charset="0"/>
              </a:rPr>
            </a:br>
            <a:r>
              <a:rPr lang="ru-RU" altLang="ru-RU" sz="2600" b="1" dirty="0" smtClean="0">
                <a:latin typeface="Myriad Pro" pitchFamily="34" charset="0"/>
              </a:rPr>
              <a:t> имени </a:t>
            </a:r>
            <a:r>
              <a:rPr lang="ru-RU" altLang="ru-RU" sz="2600" b="1" dirty="0">
                <a:latin typeface="Myriad Pro" pitchFamily="34" charset="0"/>
              </a:rPr>
              <a:t>М.В. Ломоносова</a:t>
            </a:r>
            <a:br>
              <a:rPr lang="ru-RU" altLang="ru-RU" sz="2600" b="1" dirty="0"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>Юридический факультет</a:t>
            </a:r>
            <a:br>
              <a:rPr lang="ru-RU" altLang="ru-RU" sz="2600" b="1" dirty="0"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>Кафедра Предпринимательского права </a:t>
            </a:r>
            <a:br>
              <a:rPr lang="ru-RU" altLang="ru-RU" sz="2600" b="1" dirty="0">
                <a:latin typeface="Myriad Pro" pitchFamily="34" charset="0"/>
              </a:rPr>
            </a:br>
            <a:endParaRPr lang="ru-RU" altLang="ru-RU" sz="2600" b="1" dirty="0">
              <a:latin typeface="Myriad Pro" pitchFamily="34" charset="0"/>
            </a:endParaRPr>
          </a:p>
        </p:txBody>
      </p:sp>
      <p:pic>
        <p:nvPicPr>
          <p:cNvPr id="2052" name="Место для объекта 8">
            <a:extLst>
              <a:ext uri="{FF2B5EF4-FFF2-40B4-BE49-F238E27FC236}">
                <a16:creationId xmlns="" xmlns:a16="http://schemas.microsoft.com/office/drawing/2014/main" id="{AD92A836-4BF0-E34C-BCC0-E4FBFFCA6C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9792" y="5580063"/>
            <a:ext cx="1584325" cy="2092325"/>
          </a:xfr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585DA8F-7599-064B-B833-7B7FB5C7C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04" y="6012879"/>
            <a:ext cx="2927448" cy="14558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999511-C6CD-6D44-A800-6033923481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2" y="1969244"/>
            <a:ext cx="4530576" cy="258997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1482A32-3C78-5A4A-A8F2-FF42DDC9D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56" y="1965944"/>
            <a:ext cx="4217191" cy="2589979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5B503D30-2E16-EE4D-83A5-B1CF057A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24" y="144809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C799E214-F954-8E44-A2FC-637553A71155}"/>
              </a:ext>
            </a:extLst>
          </p:cNvPr>
          <p:cNvSpPr txBox="1">
            <a:spLocks/>
          </p:cNvSpPr>
          <p:nvPr/>
        </p:nvSpPr>
        <p:spPr bwMode="auto">
          <a:xfrm>
            <a:off x="534194" y="1260351"/>
            <a:ext cx="96202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chemeClr val="bg1"/>
              </a:buClr>
            </a:pPr>
            <a:r>
              <a:rPr lang="ru-RU" altLang="ru-RU" sz="2400" b="1" dirty="0">
                <a:latin typeface="Myriad Pro" pitchFamily="34" charset="0"/>
              </a:rPr>
              <a:t>Профиль: </a:t>
            </a:r>
            <a:r>
              <a:rPr lang="ru-RU" altLang="ru-RU" sz="2400" dirty="0">
                <a:latin typeface="Myriad Pro" pitchFamily="34" charset="0"/>
              </a:rPr>
              <a:t>Гражданско-правовой </a:t>
            </a:r>
          </a:p>
          <a:p>
            <a:pPr>
              <a:buClr>
                <a:schemeClr val="bg1"/>
              </a:buClr>
            </a:pPr>
            <a:r>
              <a:rPr lang="ru-RU" altLang="ru-RU" sz="2400" b="1" dirty="0">
                <a:latin typeface="Myriad Pro" pitchFamily="34" charset="0"/>
              </a:rPr>
              <a:t>Наименование: </a:t>
            </a:r>
            <a:r>
              <a:rPr lang="ru-RU" altLang="ru-RU" sz="2400" dirty="0">
                <a:latin typeface="Myriad Pro" pitchFamily="34" charset="0"/>
              </a:rPr>
              <a:t>Конкурентное право</a:t>
            </a:r>
          </a:p>
          <a:p>
            <a:pPr>
              <a:buClr>
                <a:schemeClr val="bg1"/>
              </a:buClr>
            </a:pPr>
            <a:r>
              <a:rPr lang="ru-RU" altLang="ru-RU" sz="2400" b="1" dirty="0">
                <a:latin typeface="Myriad Pro" pitchFamily="34" charset="0"/>
              </a:rPr>
              <a:t>Продолжительность обучения: </a:t>
            </a:r>
            <a:r>
              <a:rPr lang="ru-RU" altLang="ru-RU" sz="2400" dirty="0">
                <a:latin typeface="Myriad Pro" pitchFamily="34" charset="0"/>
              </a:rPr>
              <a:t>2 года</a:t>
            </a:r>
          </a:p>
          <a:p>
            <a:pPr>
              <a:buClr>
                <a:schemeClr val="bg1"/>
              </a:buClr>
            </a:pPr>
            <a:r>
              <a:rPr lang="ru-RU" altLang="ru-RU" sz="2400" b="1" dirty="0">
                <a:latin typeface="Myriad Pro" pitchFamily="34" charset="0"/>
              </a:rPr>
              <a:t>Язык: </a:t>
            </a:r>
            <a:r>
              <a:rPr lang="ru-RU" altLang="ru-RU" sz="2400" dirty="0">
                <a:latin typeface="Myriad Pro" pitchFamily="34" charset="0"/>
              </a:rPr>
              <a:t>Русский</a:t>
            </a:r>
          </a:p>
          <a:p>
            <a:pPr>
              <a:buClr>
                <a:schemeClr val="bg1"/>
              </a:buClr>
            </a:pPr>
            <a:r>
              <a:rPr lang="ru-RU" altLang="ru-RU" sz="2400" b="1" dirty="0">
                <a:latin typeface="Myriad Pro" pitchFamily="34" charset="0"/>
              </a:rPr>
              <a:t>Форма обучения: </a:t>
            </a:r>
            <a:r>
              <a:rPr lang="ru-RU" altLang="ru-RU" sz="2400" dirty="0">
                <a:latin typeface="Myriad Pro" pitchFamily="34" charset="0"/>
              </a:rPr>
              <a:t>Очная</a:t>
            </a:r>
          </a:p>
          <a:p>
            <a:pPr marL="0" indent="0">
              <a:buNone/>
            </a:pPr>
            <a:endParaRPr lang="ru-RU" altLang="ru-RU" sz="2400" dirty="0">
              <a:latin typeface="Myriad Pro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BB46E36E-8878-F54E-867C-6571F969AF70}"/>
              </a:ext>
            </a:extLst>
          </p:cNvPr>
          <p:cNvSpPr txBox="1">
            <a:spLocks/>
          </p:cNvSpPr>
          <p:nvPr/>
        </p:nvSpPr>
        <p:spPr bwMode="auto">
          <a:xfrm>
            <a:off x="1101968" y="3924647"/>
            <a:ext cx="96202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chemeClr val="bg1"/>
              </a:buClr>
            </a:pPr>
            <a:r>
              <a:rPr lang="ru-RU" altLang="ru-RU" sz="2400" b="1" dirty="0" smtClean="0">
                <a:latin typeface="Myriad Pro" pitchFamily="34" charset="0"/>
              </a:rPr>
              <a:t>Руководство программой</a:t>
            </a:r>
            <a:endParaRPr lang="ru-RU" altLang="ru-RU" sz="2400" b="1" dirty="0">
              <a:latin typeface="Myriad Pro" pitchFamily="34" charset="0"/>
            </a:endParaRPr>
          </a:p>
          <a:p>
            <a:pPr>
              <a:buClr>
                <a:schemeClr val="bg1"/>
              </a:buClr>
            </a:pPr>
            <a:r>
              <a:rPr lang="ru-RU" altLang="ru-RU" sz="2400" b="1" dirty="0" smtClean="0">
                <a:latin typeface="Myriad Pro" pitchFamily="34" charset="0"/>
              </a:rPr>
              <a:t>Общее руководство</a:t>
            </a:r>
            <a:r>
              <a:rPr lang="ru-RU" altLang="ru-RU" sz="2400" b="1" dirty="0">
                <a:latin typeface="Myriad Pro" pitchFamily="34" charset="0"/>
              </a:rPr>
              <a:t>: </a:t>
            </a:r>
            <a:r>
              <a:rPr lang="ru-RU" altLang="ru-RU" sz="2400" b="1" dirty="0" smtClean="0">
                <a:latin typeface="Myriad Pro" pitchFamily="34" charset="0"/>
              </a:rPr>
              <a:t>Губин Евгений </a:t>
            </a:r>
            <a:r>
              <a:rPr lang="ru-RU" altLang="ru-RU" sz="2400" b="1" dirty="0" err="1" smtClean="0">
                <a:latin typeface="Myriad Pro" pitchFamily="34" charset="0"/>
              </a:rPr>
              <a:t>Парфирьевич</a:t>
            </a:r>
            <a:r>
              <a:rPr lang="ru-RU" altLang="ru-RU" sz="2400" dirty="0" smtClean="0">
                <a:latin typeface="Myriad Pro" pitchFamily="34" charset="0"/>
              </a:rPr>
              <a:t>, </a:t>
            </a:r>
            <a:r>
              <a:rPr lang="ru-RU" altLang="ru-RU" sz="2400" dirty="0">
                <a:latin typeface="Myriad Pro" pitchFamily="34" charset="0"/>
              </a:rPr>
              <a:t>доктор юридических наук, профессор, Заслуженный юрист Российской Федерации</a:t>
            </a:r>
          </a:p>
          <a:p>
            <a:pPr>
              <a:buClr>
                <a:schemeClr val="bg1"/>
              </a:buClr>
            </a:pPr>
            <a:r>
              <a:rPr lang="ru-RU" altLang="ru-RU" sz="2400" b="1" dirty="0" smtClean="0">
                <a:latin typeface="Myriad Pro" pitchFamily="34" charset="0"/>
              </a:rPr>
              <a:t>Руководитель программы : Паращук </a:t>
            </a:r>
            <a:r>
              <a:rPr lang="ru-RU" altLang="ru-RU" sz="2400" b="1" dirty="0">
                <a:latin typeface="Myriad Pro" pitchFamily="34" charset="0"/>
              </a:rPr>
              <a:t>Сергей </a:t>
            </a:r>
            <a:r>
              <a:rPr lang="ru-RU" altLang="ru-RU" sz="2400" b="1" dirty="0" smtClean="0">
                <a:latin typeface="Myriad Pro" pitchFamily="34" charset="0"/>
              </a:rPr>
              <a:t>Анатольевич,</a:t>
            </a:r>
            <a:r>
              <a:rPr lang="ru-RU" altLang="ru-RU" sz="2400" dirty="0" smtClean="0">
                <a:latin typeface="Myriad Pro" pitchFamily="34" charset="0"/>
              </a:rPr>
              <a:t> кандидат юридических наук, доцент</a:t>
            </a:r>
            <a:endParaRPr lang="ru-RU" altLang="ru-RU" sz="2400" dirty="0">
              <a:latin typeface="Myriad Pro" pitchFamily="34" charset="0"/>
            </a:endParaRPr>
          </a:p>
          <a:p>
            <a:pPr marL="0" indent="0">
              <a:buNone/>
            </a:pPr>
            <a:endParaRPr lang="ru-RU" altLang="ru-RU" sz="24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70384261-CB14-CB41-8CF3-B1A30CA1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9001CD-CE67-0244-AE7E-149E174F3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63" y="4049364"/>
            <a:ext cx="9620250" cy="485775"/>
          </a:xfrm>
        </p:spPr>
        <p:txBody>
          <a:bodyPr/>
          <a:lstStyle/>
          <a:p>
            <a:r>
              <a:rPr lang="ru-RU" altLang="ru-RU" sz="2600" b="1" dirty="0">
                <a:latin typeface="Myriad Pro" pitchFamily="34" charset="0"/>
              </a:rPr>
              <a:t>Цели магистерской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7E055C3-B1E1-A34E-A8EC-377D72914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863" y="4644286"/>
            <a:ext cx="9620250" cy="2374900"/>
          </a:xfrm>
        </p:spPr>
        <p:txBody>
          <a:bodyPr/>
          <a:lstStyle/>
          <a:p>
            <a:r>
              <a:rPr lang="ru-RU" altLang="ru-RU" sz="2400" dirty="0">
                <a:latin typeface="Myriad Pro" pitchFamily="34" charset="0"/>
              </a:rPr>
              <a:t>Подготовка лиц с высшим профессиональным образованием по специальности «Юриспруденция» с присвоением квалификации (степени) «магистр» в сфере конкурентного права;</a:t>
            </a:r>
          </a:p>
          <a:p>
            <a:r>
              <a:rPr lang="ru-RU" altLang="ru-RU" sz="2400" dirty="0">
                <a:latin typeface="Myriad Pro" pitchFamily="34" charset="0"/>
              </a:rPr>
              <a:t>Подготовка научных кадров в данной сфере, в том числе путем качественной подготовки к поступлению в аспирантуру соответствующего профиля и др.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AEE6F801-B970-8841-B5AB-63CB164E212A}"/>
              </a:ext>
            </a:extLst>
          </p:cNvPr>
          <p:cNvSpPr txBox="1">
            <a:spLocks/>
          </p:cNvSpPr>
          <p:nvPr/>
        </p:nvSpPr>
        <p:spPr bwMode="auto">
          <a:xfrm>
            <a:off x="-776288" y="612775"/>
            <a:ext cx="9620251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600" b="1" dirty="0">
                <a:latin typeface="Myriad Pro" pitchFamily="34" charset="0"/>
              </a:rPr>
              <a:t>Актуальность программы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8CA48EC8-15B6-9B4A-A8E4-A31E528DD897}"/>
              </a:ext>
            </a:extLst>
          </p:cNvPr>
          <p:cNvSpPr txBox="1">
            <a:spLocks/>
          </p:cNvSpPr>
          <p:nvPr/>
        </p:nvSpPr>
        <p:spPr bwMode="auto">
          <a:xfrm>
            <a:off x="304800" y="1440287"/>
            <a:ext cx="96202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dirty="0">
                <a:latin typeface="Myriad Pro" pitchFamily="34" charset="0"/>
              </a:rPr>
              <a:t>Важнейшее направление российского права;</a:t>
            </a:r>
          </a:p>
          <a:p>
            <a:r>
              <a:rPr lang="ru-RU" altLang="ru-RU" sz="2400" dirty="0">
                <a:latin typeface="Myriad Pro" pitchFamily="34" charset="0"/>
              </a:rPr>
              <a:t>Высокая научная и практическая ценность в сфере предпринимательского права;</a:t>
            </a:r>
          </a:p>
          <a:p>
            <a:r>
              <a:rPr lang="ru-RU" altLang="ru-RU" sz="2400" dirty="0">
                <a:latin typeface="Myriad Pro" pitchFamily="34" charset="0"/>
              </a:rPr>
              <a:t>Успешное преподавание дисциплины в отечественных и зарубежных вузах;</a:t>
            </a:r>
          </a:p>
          <a:p>
            <a:r>
              <a:rPr lang="ru-RU" altLang="ru-RU" sz="2400" dirty="0">
                <a:latin typeface="Myriad Pro" pitchFamily="34" charset="0"/>
              </a:rPr>
              <a:t>Практическая потребность в специалистах.</a:t>
            </a:r>
          </a:p>
          <a:p>
            <a:endParaRPr lang="ru-RU" altLang="ru-RU" sz="24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00AD86A7-0934-1F46-BBD7-A592F3ADC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>
            <a:extLst>
              <a:ext uri="{FF2B5EF4-FFF2-40B4-BE49-F238E27FC236}">
                <a16:creationId xmlns="" xmlns:a16="http://schemas.microsoft.com/office/drawing/2014/main" id="{7A4DF5D2-F175-A044-A903-BBA72184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1139825"/>
            <a:ext cx="9620250" cy="857250"/>
          </a:xfrm>
        </p:spPr>
        <p:txBody>
          <a:bodyPr/>
          <a:lstStyle/>
          <a:p>
            <a:r>
              <a:rPr lang="ru-RU" altLang="ru-RU" sz="2600" b="1" dirty="0">
                <a:ea typeface="+mn-ea"/>
                <a:cs typeface="Arial" panose="020B0604020202020204" pitchFamily="34" charset="0"/>
              </a:rPr>
              <a:t>Дисциплины программы, обязательные к изучению </a:t>
            </a:r>
            <a:r>
              <a:rPr lang="ru-RU" altLang="ru-RU" sz="2600" dirty="0">
                <a:ea typeface="+mn-ea"/>
                <a:cs typeface="Arial" panose="020B0604020202020204" pitchFamily="34" charset="0"/>
              </a:rPr>
              <a:t>(общенаучный цикл)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E4802568-6117-5041-82FF-F49921849FBD}"/>
              </a:ext>
            </a:extLst>
          </p:cNvPr>
          <p:cNvSpPr txBox="1">
            <a:spLocks/>
          </p:cNvSpPr>
          <p:nvPr/>
        </p:nvSpPr>
        <p:spPr bwMode="auto">
          <a:xfrm>
            <a:off x="534988" y="2340471"/>
            <a:ext cx="9620250" cy="372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numCol="2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203200"/>
            <a:r>
              <a:rPr lang="ru-RU" altLang="ru-RU" sz="2400" dirty="0">
                <a:latin typeface="Myriad Pro" pitchFamily="34" charset="0"/>
              </a:rPr>
              <a:t>История политических и правовых учений;</a:t>
            </a:r>
          </a:p>
          <a:p>
            <a:pPr indent="-203200"/>
            <a:r>
              <a:rPr lang="ru-RU" altLang="ru-RU" sz="2400" dirty="0">
                <a:latin typeface="Myriad Pro" pitchFamily="34" charset="0"/>
              </a:rPr>
              <a:t>Проблемы теории государства и права;</a:t>
            </a:r>
          </a:p>
          <a:p>
            <a:pPr indent="-203200"/>
            <a:r>
              <a:rPr lang="ru-RU" altLang="ru-RU" sz="2400" dirty="0">
                <a:latin typeface="Myriad Pro" pitchFamily="34" charset="0"/>
              </a:rPr>
              <a:t>Философия права;</a:t>
            </a:r>
          </a:p>
          <a:p>
            <a:pPr indent="-203200"/>
            <a:r>
              <a:rPr lang="ru-RU" altLang="ru-RU" sz="2400" dirty="0">
                <a:latin typeface="Myriad Pro" pitchFamily="34" charset="0"/>
              </a:rPr>
              <a:t>Социология права;</a:t>
            </a:r>
          </a:p>
          <a:p>
            <a:pPr indent="-203200"/>
            <a:r>
              <a:rPr lang="ru-RU" altLang="ru-RU" sz="2400" dirty="0">
                <a:latin typeface="Myriad Pro" pitchFamily="34" charset="0"/>
              </a:rPr>
              <a:t>История отечественного правоведения;</a:t>
            </a:r>
          </a:p>
          <a:p>
            <a:pPr indent="-203200"/>
            <a:r>
              <a:rPr lang="ru-RU" altLang="ru-RU" sz="2400" dirty="0">
                <a:latin typeface="Myriad Pro" pitchFamily="34" charset="0"/>
              </a:rPr>
              <a:t>История и методология юридической науки;</a:t>
            </a:r>
          </a:p>
          <a:p>
            <a:pPr indent="-203200"/>
            <a:r>
              <a:rPr lang="ru-RU" altLang="ru-RU" sz="2400" dirty="0">
                <a:latin typeface="Myriad Pro" pitchFamily="34" charset="0"/>
              </a:rPr>
              <a:t>Профессиональный иностранный язык;</a:t>
            </a:r>
          </a:p>
          <a:p>
            <a:pPr indent="-203200"/>
            <a:r>
              <a:rPr lang="ru-RU" altLang="ru-RU" sz="2400" dirty="0">
                <a:latin typeface="Myriad Pro" pitchFamily="34" charset="0"/>
              </a:rPr>
              <a:t>Основные проблемы базовых отраслей (предпринимательское и гражданское право, гражданский процесс).</a:t>
            </a:r>
          </a:p>
          <a:p>
            <a:pPr indent="-203200"/>
            <a:endParaRPr lang="ru-RU" altLang="ru-RU" sz="24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AD3F84CD-4E18-C44E-B991-16D736D55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Заголовок 1">
            <a:extLst>
              <a:ext uri="{FF2B5EF4-FFF2-40B4-BE49-F238E27FC236}">
                <a16:creationId xmlns="" xmlns:a16="http://schemas.microsoft.com/office/drawing/2014/main" id="{EBE9EB6C-5018-2A45-91D7-189E707A4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94" y="737664"/>
            <a:ext cx="9620250" cy="1008968"/>
          </a:xfrm>
        </p:spPr>
        <p:txBody>
          <a:bodyPr/>
          <a:lstStyle/>
          <a:p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Тематические особенности преподавания специальных дисциплин (обязательных и по выбору)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51F98DE9-8B4F-DB49-945B-F7BED32D4745}"/>
              </a:ext>
            </a:extLst>
          </p:cNvPr>
          <p:cNvSpPr txBox="1">
            <a:spLocks/>
          </p:cNvSpPr>
          <p:nvPr/>
        </p:nvSpPr>
        <p:spPr bwMode="auto">
          <a:xfrm>
            <a:off x="304552" y="1818802"/>
            <a:ext cx="9620250" cy="187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</a:pPr>
            <a:r>
              <a:rPr lang="ru-RU" altLang="ru-RU" sz="2200" b="1" dirty="0">
                <a:latin typeface="Myriad Pro" pitchFamily="34" charset="0"/>
              </a:rPr>
              <a:t>Обязательные дисциплины и дисциплины по выбору содержат материал по двум основным направлениям конкурентного права:</a:t>
            </a:r>
          </a:p>
          <a:p>
            <a:pPr marL="446088" indent="-223838"/>
            <a:r>
              <a:rPr lang="ru-RU" altLang="ru-RU" sz="2200" dirty="0">
                <a:latin typeface="Myriad Pro" pitchFamily="34" charset="0"/>
              </a:rPr>
              <a:t>Развитие конкуренции;</a:t>
            </a:r>
          </a:p>
          <a:p>
            <a:pPr marL="446088" indent="-223838"/>
            <a:r>
              <a:rPr lang="ru-RU" altLang="ru-RU" sz="2200" dirty="0">
                <a:latin typeface="Myriad Pro" pitchFamily="34" charset="0"/>
              </a:rPr>
              <a:t>Защита конкуренции.</a:t>
            </a:r>
          </a:p>
          <a:p>
            <a:pPr marL="0" indent="0">
              <a:buNone/>
            </a:pPr>
            <a:endParaRPr lang="ru-RU" altLang="ru-RU" sz="2200" dirty="0">
              <a:latin typeface="Myriad Pro" pitchFamily="34" charset="0"/>
            </a:endParaRPr>
          </a:p>
          <a:p>
            <a:pPr marL="0" indent="0" algn="ctr">
              <a:buNone/>
            </a:pPr>
            <a:r>
              <a:rPr lang="ru-RU" altLang="ru-RU" sz="2200" b="1" dirty="0" smtClean="0">
                <a:latin typeface="Myriad Pro" pitchFamily="34" charset="0"/>
              </a:rPr>
              <a:t>Изучение </a:t>
            </a:r>
            <a:r>
              <a:rPr lang="ru-RU" altLang="ru-RU" sz="2200" b="1" dirty="0">
                <a:latin typeface="Myriad Pro" pitchFamily="34" charset="0"/>
              </a:rPr>
              <a:t>развития и защиты конкуренции на отдельных рынках и в отдельных отраслях экономики:</a:t>
            </a:r>
          </a:p>
          <a:p>
            <a:pPr marL="0" indent="0">
              <a:buNone/>
            </a:pPr>
            <a:endParaRPr lang="ru-RU" altLang="ru-RU" sz="2200" dirty="0">
              <a:latin typeface="Myriad Pro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C0A9BD6D-1348-2047-88F0-47F0A4DDFB0B}"/>
              </a:ext>
            </a:extLst>
          </p:cNvPr>
          <p:cNvSpPr txBox="1">
            <a:spLocks/>
          </p:cNvSpPr>
          <p:nvPr/>
        </p:nvSpPr>
        <p:spPr bwMode="auto">
          <a:xfrm>
            <a:off x="664592" y="4515753"/>
            <a:ext cx="9620250" cy="39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numCol="3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87325" indent="-176213"/>
            <a:r>
              <a:rPr lang="ru-RU" altLang="ru-RU" sz="2200" dirty="0">
                <a:latin typeface="Myriad Pro" pitchFamily="34" charset="0"/>
              </a:rPr>
              <a:t>финансовые рынки;</a:t>
            </a:r>
          </a:p>
          <a:p>
            <a:pPr marL="187325" indent="-176213"/>
            <a:r>
              <a:rPr lang="ru-RU" altLang="ru-RU" sz="2200" dirty="0">
                <a:latin typeface="Myriad Pro" pitchFamily="34" charset="0"/>
              </a:rPr>
              <a:t>энергетические рынки;</a:t>
            </a:r>
          </a:p>
          <a:p>
            <a:pPr marL="187325" indent="-176213"/>
            <a:r>
              <a:rPr lang="ru-RU" altLang="ru-RU" sz="2200" dirty="0">
                <a:latin typeface="Myriad Pro" pitchFamily="34" charset="0"/>
              </a:rPr>
              <a:t>рынки транспорта;</a:t>
            </a:r>
          </a:p>
          <a:p>
            <a:pPr marL="187325" indent="-176213"/>
            <a:r>
              <a:rPr lang="ru-RU" altLang="ru-RU" sz="2200" dirty="0">
                <a:latin typeface="Myriad Pro" pitchFamily="34" charset="0"/>
              </a:rPr>
              <a:t>рынки связи и телекоммуникаций;</a:t>
            </a:r>
          </a:p>
          <a:p>
            <a:pPr marL="187325" indent="-176213"/>
            <a:endParaRPr lang="ru-RU" altLang="ru-RU" sz="2200" dirty="0">
              <a:latin typeface="Myriad Pro" pitchFamily="34" charset="0"/>
            </a:endParaRPr>
          </a:p>
          <a:p>
            <a:pPr marL="187325" indent="-176213"/>
            <a:endParaRPr lang="ru-RU" altLang="ru-RU" sz="2200" dirty="0">
              <a:latin typeface="Myriad Pro" pitchFamily="34" charset="0"/>
            </a:endParaRPr>
          </a:p>
          <a:p>
            <a:pPr marL="187325" indent="-176213"/>
            <a:endParaRPr lang="ru-RU" altLang="ru-RU" sz="2200" dirty="0">
              <a:latin typeface="Myriad Pro" pitchFamily="34" charset="0"/>
            </a:endParaRPr>
          </a:p>
          <a:p>
            <a:pPr marL="187325" indent="-176213">
              <a:buNone/>
            </a:pPr>
            <a:endParaRPr lang="ru-RU" altLang="ru-RU" sz="2200" dirty="0">
              <a:latin typeface="Myriad Pro" pitchFamily="34" charset="0"/>
            </a:endParaRPr>
          </a:p>
          <a:p>
            <a:pPr marL="187325" indent="-176213"/>
            <a:r>
              <a:rPr lang="ru-RU" altLang="ru-RU" sz="2200" dirty="0">
                <a:latin typeface="Myriad Pro" pitchFamily="34" charset="0"/>
              </a:rPr>
              <a:t>сфера интеллектуальной собственности;</a:t>
            </a:r>
          </a:p>
          <a:p>
            <a:pPr marL="187325" indent="-176213"/>
            <a:r>
              <a:rPr lang="ru-RU" altLang="ru-RU" sz="2200" dirty="0">
                <a:latin typeface="Myriad Pro" pitchFamily="34" charset="0"/>
              </a:rPr>
              <a:t> рынки инвестиций;</a:t>
            </a:r>
          </a:p>
          <a:p>
            <a:pPr marL="187325" indent="-176213"/>
            <a:r>
              <a:rPr lang="ru-RU" altLang="ru-RU" sz="2200" dirty="0">
                <a:latin typeface="Myriad Pro" pitchFamily="34" charset="0"/>
              </a:rPr>
              <a:t> оптовая и розничная </a:t>
            </a:r>
            <a:r>
              <a:rPr lang="ru-RU" altLang="ru-RU" sz="2200" dirty="0" smtClean="0">
                <a:latin typeface="Myriad Pro" pitchFamily="34" charset="0"/>
              </a:rPr>
              <a:t>торговля;</a:t>
            </a:r>
            <a:endParaRPr lang="ru-RU" altLang="ru-RU" sz="2200" dirty="0">
              <a:latin typeface="Myriad Pro" pitchFamily="34" charset="0"/>
            </a:endParaRPr>
          </a:p>
          <a:p>
            <a:pPr marL="187325" indent="-176213"/>
            <a:endParaRPr lang="ru-RU" altLang="ru-RU" sz="2200" dirty="0">
              <a:latin typeface="Myriad Pro" pitchFamily="34" charset="0"/>
            </a:endParaRPr>
          </a:p>
          <a:p>
            <a:pPr marL="11112" indent="0">
              <a:buNone/>
            </a:pPr>
            <a:endParaRPr lang="ru-RU" altLang="ru-RU" sz="2200" dirty="0">
              <a:latin typeface="Myriad Pro" pitchFamily="34" charset="0"/>
            </a:endParaRPr>
          </a:p>
          <a:p>
            <a:pPr marL="11112" indent="0">
              <a:buNone/>
            </a:pPr>
            <a:endParaRPr lang="ru-RU" altLang="ru-RU" sz="2200" dirty="0">
              <a:latin typeface="Myriad Pro" pitchFamily="34" charset="0"/>
            </a:endParaRPr>
          </a:p>
          <a:p>
            <a:pPr marL="11112" indent="0">
              <a:buNone/>
            </a:pPr>
            <a:endParaRPr lang="ru-RU" altLang="ru-RU" sz="2200" dirty="0">
              <a:latin typeface="Myriad Pro" pitchFamily="34" charset="0"/>
            </a:endParaRPr>
          </a:p>
          <a:p>
            <a:pPr marL="187325" indent="-176213"/>
            <a:r>
              <a:rPr lang="ru-RU" altLang="ru-RU" sz="2200" dirty="0" smtClean="0">
                <a:latin typeface="Myriad Pro" pitchFamily="34" charset="0"/>
              </a:rPr>
              <a:t> сфера </a:t>
            </a:r>
            <a:r>
              <a:rPr lang="ru-RU" altLang="ru-RU" sz="2200" dirty="0">
                <a:latin typeface="Myriad Pro" pitchFamily="34" charset="0"/>
              </a:rPr>
              <a:t>закупок и торгов;</a:t>
            </a:r>
          </a:p>
          <a:p>
            <a:pPr marL="187325" indent="-176213"/>
            <a:r>
              <a:rPr lang="ru-RU" altLang="ru-RU" sz="2200" dirty="0">
                <a:latin typeface="Myriad Pro" pitchFamily="34" charset="0"/>
              </a:rPr>
              <a:t>иные сферы экономики и рынки  (сельское хозяйство, медицина </a:t>
            </a:r>
            <a:r>
              <a:rPr lang="ru-RU" altLang="ru-RU" sz="2200" dirty="0" smtClean="0">
                <a:latin typeface="Myriad Pro" pitchFamily="34" charset="0"/>
              </a:rPr>
              <a:t>и </a:t>
            </a:r>
            <a:r>
              <a:rPr lang="ru-RU" altLang="ru-RU" sz="2200" dirty="0">
                <a:latin typeface="Myriad Pro" pitchFamily="34" charset="0"/>
              </a:rPr>
              <a:t>др</a:t>
            </a:r>
            <a:r>
              <a:rPr lang="ru-RU" altLang="ru-RU" sz="2200" dirty="0" smtClean="0">
                <a:latin typeface="Myriad Pro" pitchFamily="34" charset="0"/>
              </a:rPr>
              <a:t>.).</a:t>
            </a:r>
            <a:endParaRPr lang="ru-RU" altLang="ru-RU" sz="2200" dirty="0">
              <a:latin typeface="Myriad Pro" pitchFamily="34" charset="0"/>
            </a:endParaRPr>
          </a:p>
          <a:p>
            <a:pPr marL="187325" indent="-176213"/>
            <a:endParaRPr lang="ru-RU" altLang="ru-RU" sz="22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BF7B4D28-C3E4-764C-9D98-013CA608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>
            <a:extLst>
              <a:ext uri="{FF2B5EF4-FFF2-40B4-BE49-F238E27FC236}">
                <a16:creationId xmlns="" xmlns:a16="http://schemas.microsoft.com/office/drawing/2014/main" id="{463C099B-9D43-6E48-81B2-96F4AF26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972319"/>
            <a:ext cx="9620250" cy="857250"/>
          </a:xfrm>
        </p:spPr>
        <p:txBody>
          <a:bodyPr/>
          <a:lstStyle/>
          <a:p>
            <a:pPr eaLnBrk="1" hangingPunct="1"/>
            <a:r>
              <a:rPr lang="ru-RU" altLang="ru-RU" sz="2600" b="1" dirty="0">
                <a:latin typeface="Myriad Pro" pitchFamily="34" charset="0"/>
              </a:rPr>
              <a:t>ПРОФЕССИОНАЛЬНЫЙ ЦИКЛ</a:t>
            </a:r>
            <a:r>
              <a:rPr lang="ru-RU" altLang="ru-RU" sz="2600" b="1" dirty="0">
                <a:highlight>
                  <a:srgbClr val="FFFF00"/>
                </a:highlight>
                <a:latin typeface="Myriad Pro" pitchFamily="34" charset="0"/>
              </a:rPr>
              <a:t/>
            </a:r>
            <a:br>
              <a:rPr lang="ru-RU" altLang="ru-RU" sz="2600" b="1" dirty="0">
                <a:highlight>
                  <a:srgbClr val="FFFF00"/>
                </a:highlight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/>
            </a:r>
            <a:br>
              <a:rPr lang="ru-RU" altLang="ru-RU" sz="2600" b="1" dirty="0"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>Обязательные дисциплины</a:t>
            </a:r>
            <a:endParaRPr lang="ru-RU" altLang="ru-RU" sz="2600" dirty="0">
              <a:latin typeface="Myriad Pro" pitchFamily="34" charset="0"/>
            </a:endParaRPr>
          </a:p>
        </p:txBody>
      </p:sp>
      <p:pic>
        <p:nvPicPr>
          <p:cNvPr id="16388" name="Содержимое 2">
            <a:extLst>
              <a:ext uri="{FF2B5EF4-FFF2-40B4-BE49-F238E27FC236}">
                <a16:creationId xmlns="" xmlns:a16="http://schemas.microsoft.com/office/drawing/2014/main" id="{AA705D55-3AC9-2D49-89CF-0DCF5F29AE1E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2224472"/>
            <a:ext cx="10350500" cy="4940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68761292-13F3-FF43-BFAF-579CE0C91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>
            <a:extLst>
              <a:ext uri="{FF2B5EF4-FFF2-40B4-BE49-F238E27FC236}">
                <a16:creationId xmlns="" xmlns:a16="http://schemas.microsoft.com/office/drawing/2014/main" id="{0181ADC5-2C14-3A42-87EC-BBA9B68E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84213"/>
            <a:ext cx="9620250" cy="857250"/>
          </a:xfrm>
        </p:spPr>
        <p:txBody>
          <a:bodyPr/>
          <a:lstStyle/>
          <a:p>
            <a:pPr eaLnBrk="1" hangingPunct="1"/>
            <a:r>
              <a:rPr lang="ru-RU" altLang="ru-RU" sz="2600" b="1" dirty="0">
                <a:latin typeface="Myriad Pro" pitchFamily="34" charset="0"/>
              </a:rPr>
              <a:t>Дисциплины по выбору</a:t>
            </a:r>
          </a:p>
        </p:txBody>
      </p:sp>
      <p:pic>
        <p:nvPicPr>
          <p:cNvPr id="17412" name="Содержимое 2">
            <a:extLst>
              <a:ext uri="{FF2B5EF4-FFF2-40B4-BE49-F238E27FC236}">
                <a16:creationId xmlns="" xmlns:a16="http://schemas.microsoft.com/office/drawing/2014/main" id="{666F70B4-5C28-5740-9158-AC491CE94D2B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1549400"/>
            <a:ext cx="10312400" cy="5410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CDA56D82-2534-0F47-A753-C4E29DB79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Заголовок 1">
            <a:extLst>
              <a:ext uri="{FF2B5EF4-FFF2-40B4-BE49-F238E27FC236}">
                <a16:creationId xmlns="" xmlns:a16="http://schemas.microsoft.com/office/drawing/2014/main" id="{25237090-599A-514F-B8F1-0BFB99B9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828303"/>
            <a:ext cx="9620250" cy="606425"/>
          </a:xfrm>
        </p:spPr>
        <p:txBody>
          <a:bodyPr/>
          <a:lstStyle/>
          <a:p>
            <a:r>
              <a:rPr lang="ru-RU" altLang="ru-RU" sz="2600" b="1" dirty="0"/>
              <a:t>Штатные преподаватели  МГУ имени М.В. Ломоносова 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A8E3B622-8449-D44A-AF6D-1BB4BDBF21CC}"/>
              </a:ext>
            </a:extLst>
          </p:cNvPr>
          <p:cNvSpPr txBox="1">
            <a:spLocks/>
          </p:cNvSpPr>
          <p:nvPr/>
        </p:nvSpPr>
        <p:spPr bwMode="auto">
          <a:xfrm>
            <a:off x="304552" y="1689350"/>
            <a:ext cx="9620250" cy="151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>
              <a:buNone/>
            </a:pPr>
            <a:r>
              <a:rPr lang="ru-RU" altLang="ru-RU" sz="2200" dirty="0">
                <a:latin typeface="Myriad Pro" pitchFamily="34" charset="0"/>
              </a:rPr>
              <a:t>Преподавание на </a:t>
            </a:r>
            <a:r>
              <a:rPr lang="ru-RU" altLang="ru-RU" sz="2200" dirty="0" err="1">
                <a:latin typeface="Myriad Pro" pitchFamily="34" charset="0"/>
              </a:rPr>
              <a:t>межкафедральной</a:t>
            </a:r>
            <a:r>
              <a:rPr lang="ru-RU" altLang="ru-RU" sz="2200" dirty="0">
                <a:latin typeface="Myriad Pro" pitchFamily="34" charset="0"/>
              </a:rPr>
              <a:t> основе с участием профессоров и преподавателей кафедр Юридического факультета МГУ имени </a:t>
            </a:r>
            <a:br>
              <a:rPr lang="ru-RU" altLang="ru-RU" sz="2200" dirty="0">
                <a:latin typeface="Myriad Pro" pitchFamily="34" charset="0"/>
              </a:rPr>
            </a:br>
            <a:r>
              <a:rPr lang="ru-RU" altLang="ru-RU" sz="2200" dirty="0">
                <a:latin typeface="Myriad Pro" pitchFamily="34" charset="0"/>
              </a:rPr>
              <a:t>М.В. Ломоносова </a:t>
            </a:r>
          </a:p>
          <a:p>
            <a:pPr marL="0" indent="0" algn="ctr">
              <a:buNone/>
            </a:pPr>
            <a:r>
              <a:rPr lang="ru-RU" altLang="ru-RU" sz="2200" dirty="0">
                <a:latin typeface="Myriad Pro" pitchFamily="34" charset="0"/>
              </a:rPr>
              <a:t>Основные кафедры: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BD5CD186-D60C-1D4B-B712-A63D0BBDC108}"/>
              </a:ext>
            </a:extLst>
          </p:cNvPr>
          <p:cNvSpPr txBox="1">
            <a:spLocks/>
          </p:cNvSpPr>
          <p:nvPr/>
        </p:nvSpPr>
        <p:spPr bwMode="auto">
          <a:xfrm>
            <a:off x="504428" y="5970441"/>
            <a:ext cx="9620250" cy="187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69975" indent="0" algn="just">
              <a:buNone/>
            </a:pPr>
            <a:r>
              <a:rPr lang="ru-RU" altLang="ru-RU" sz="2200" dirty="0">
                <a:latin typeface="Myriad Pro" pitchFamily="34" charset="0"/>
              </a:rPr>
              <a:t>Преподавание на межфакультетской основе с участием преподавателей экономического факультета МГУ имени М.В. Ломоносова</a:t>
            </a:r>
          </a:p>
          <a:p>
            <a:pPr marL="0" indent="0">
              <a:buNone/>
            </a:pPr>
            <a:endParaRPr lang="ru-RU" altLang="ru-RU" sz="2200" dirty="0">
              <a:latin typeface="Myriad Pro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E0D62470-2637-214D-851E-D7987B879EC0}"/>
              </a:ext>
            </a:extLst>
          </p:cNvPr>
          <p:cNvSpPr txBox="1">
            <a:spLocks/>
          </p:cNvSpPr>
          <p:nvPr/>
        </p:nvSpPr>
        <p:spPr bwMode="auto">
          <a:xfrm>
            <a:off x="504428" y="3294684"/>
            <a:ext cx="9620250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numCol="2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200" dirty="0">
                <a:latin typeface="Myriad Pro" pitchFamily="34" charset="0"/>
              </a:rPr>
              <a:t>Предпринимательского права;</a:t>
            </a:r>
          </a:p>
          <a:p>
            <a:r>
              <a:rPr lang="ru-RU" altLang="ru-RU" sz="2200" dirty="0">
                <a:latin typeface="Myriad Pro" pitchFamily="34" charset="0"/>
              </a:rPr>
              <a:t>Гражданского права;</a:t>
            </a:r>
          </a:p>
          <a:p>
            <a:r>
              <a:rPr lang="ru-RU" altLang="ru-RU" sz="2200" dirty="0">
                <a:latin typeface="Myriad Pro" pitchFamily="34" charset="0"/>
              </a:rPr>
              <a:t>Уголовного права;</a:t>
            </a:r>
          </a:p>
          <a:p>
            <a:r>
              <a:rPr lang="ru-RU" altLang="ru-RU" sz="2200" dirty="0">
                <a:latin typeface="Myriad Pro" pitchFamily="34" charset="0"/>
              </a:rPr>
              <a:t>Гражданского процесса;</a:t>
            </a:r>
          </a:p>
          <a:p>
            <a:r>
              <a:rPr lang="ru-RU" altLang="ru-RU" sz="2200" dirty="0">
                <a:latin typeface="Myriad Pro" pitchFamily="34" charset="0"/>
              </a:rPr>
              <a:t>Уголовного процесса;</a:t>
            </a:r>
          </a:p>
          <a:p>
            <a:r>
              <a:rPr lang="ru-RU" altLang="ru-RU" sz="2200" dirty="0">
                <a:latin typeface="Myriad Pro" pitchFamily="34" charset="0"/>
              </a:rPr>
              <a:t>Международного права;</a:t>
            </a:r>
          </a:p>
          <a:p>
            <a:r>
              <a:rPr lang="ru-RU" altLang="ru-RU" sz="2200" dirty="0">
                <a:latin typeface="Myriad Pro" pitchFamily="34" charset="0"/>
              </a:rPr>
              <a:t>Теории государства и права;</a:t>
            </a:r>
          </a:p>
          <a:p>
            <a:r>
              <a:rPr lang="ru-RU" altLang="ru-RU" sz="2200" dirty="0">
                <a:latin typeface="Myriad Pro" pitchFamily="34" charset="0"/>
              </a:rPr>
              <a:t>Кафедра истории государства и права;</a:t>
            </a:r>
          </a:p>
          <a:p>
            <a:r>
              <a:rPr lang="ru-RU" altLang="ru-RU" sz="2200" dirty="0">
                <a:latin typeface="Myriad Pro" pitchFamily="34" charset="0"/>
              </a:rPr>
              <a:t>Административного права</a:t>
            </a:r>
          </a:p>
          <a:p>
            <a:r>
              <a:rPr lang="ru-RU" altLang="ru-RU" sz="2200" dirty="0">
                <a:latin typeface="Myriad Pro" pitchFamily="34" charset="0"/>
              </a:rPr>
              <a:t>Иностранных языков и др. кафедры.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3A14308C-276E-2B44-B15D-34CFE6C93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Заголовок 1">
            <a:extLst>
              <a:ext uri="{FF2B5EF4-FFF2-40B4-BE49-F238E27FC236}">
                <a16:creationId xmlns="" xmlns:a16="http://schemas.microsoft.com/office/drawing/2014/main" id="{ED307296-033F-5847-B0EF-DAAAEB212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900311"/>
            <a:ext cx="9620250" cy="447353"/>
          </a:xfrm>
        </p:spPr>
        <p:txBody>
          <a:bodyPr/>
          <a:lstStyle/>
          <a:p>
            <a:r>
              <a:rPr lang="ru-RU" altLang="ru-RU" sz="2600" b="1" dirty="0"/>
              <a:t>Привлеченные преподаватели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E7374ECD-06AB-C84A-A517-D7AA1F844C35}"/>
              </a:ext>
            </a:extLst>
          </p:cNvPr>
          <p:cNvSpPr txBox="1">
            <a:spLocks/>
          </p:cNvSpPr>
          <p:nvPr/>
        </p:nvSpPr>
        <p:spPr bwMode="auto">
          <a:xfrm>
            <a:off x="304552" y="1689349"/>
            <a:ext cx="9620250" cy="187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 marL="390525" indent="-390525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317500" algn="just">
              <a:buNone/>
            </a:pPr>
            <a:r>
              <a:rPr lang="ru-RU" sz="2400" dirty="0"/>
              <a:t>В преподавании принимают активное участие профессора и преподаватели:</a:t>
            </a:r>
          </a:p>
          <a:p>
            <a:pPr marL="0" indent="0" algn="just">
              <a:buNone/>
            </a:pPr>
            <a:endParaRPr lang="ru-RU" sz="2400" dirty="0"/>
          </a:p>
          <a:p>
            <a:pPr indent="-250825" algn="just"/>
            <a:r>
              <a:rPr lang="ru-RU" altLang="ru-RU" sz="2200" dirty="0">
                <a:latin typeface="Myriad Pro" pitchFamily="34" charset="0"/>
              </a:rPr>
              <a:t>Московского государственного юридического университета имени </a:t>
            </a:r>
            <a:br>
              <a:rPr lang="ru-RU" altLang="ru-RU" sz="2200" dirty="0">
                <a:latin typeface="Myriad Pro" pitchFamily="34" charset="0"/>
              </a:rPr>
            </a:br>
            <a:r>
              <a:rPr lang="ru-RU" altLang="ru-RU" sz="2200" dirty="0">
                <a:latin typeface="Myriad Pro" pitchFamily="34" charset="0"/>
              </a:rPr>
              <a:t>О.Е. </a:t>
            </a:r>
            <a:r>
              <a:rPr lang="ru-RU" altLang="ru-RU" sz="2200" dirty="0" err="1">
                <a:latin typeface="Myriad Pro" pitchFamily="34" charset="0"/>
              </a:rPr>
              <a:t>Кутафина</a:t>
            </a:r>
            <a:r>
              <a:rPr lang="ru-RU" altLang="ru-RU" sz="2200" dirty="0">
                <a:latin typeface="Myriad Pro" pitchFamily="34" charset="0"/>
              </a:rPr>
              <a:t> (МГЮА);</a:t>
            </a:r>
          </a:p>
          <a:p>
            <a:pPr indent="-250825" algn="just"/>
            <a:r>
              <a:rPr lang="ru-RU" altLang="ru-RU" sz="2200" dirty="0">
                <a:latin typeface="Myriad Pro" pitchFamily="34" charset="0"/>
              </a:rPr>
              <a:t>Зарубежных университетов (Свободного университета (Берлин), Университета им. Париса </a:t>
            </a:r>
            <a:r>
              <a:rPr lang="ru-RU" altLang="ru-RU" sz="2200" dirty="0" err="1">
                <a:latin typeface="Myriad Pro" pitchFamily="34" charset="0"/>
              </a:rPr>
              <a:t>Лодрона</a:t>
            </a:r>
            <a:r>
              <a:rPr lang="ru-RU" altLang="ru-RU" sz="2200" dirty="0">
                <a:latin typeface="Myriad Pro" pitchFamily="34" charset="0"/>
              </a:rPr>
              <a:t> (Зальцбург)); </a:t>
            </a:r>
          </a:p>
          <a:p>
            <a:pPr indent="-250825" algn="just"/>
            <a:r>
              <a:rPr lang="ru-RU" altLang="ru-RU" sz="2200" dirty="0">
                <a:latin typeface="Myriad Pro" pitchFamily="34" charset="0"/>
              </a:rPr>
              <a:t>Сотрудники Федеральной антимонопольной службы (ФАС России);</a:t>
            </a:r>
          </a:p>
          <a:p>
            <a:pPr indent="-250825" algn="just"/>
            <a:r>
              <a:rPr lang="ru-RU" altLang="ru-RU" sz="2200" dirty="0">
                <a:latin typeface="Myriad Pro" pitchFamily="34" charset="0"/>
              </a:rPr>
              <a:t>Представители Суда по интеллектуальным правам;</a:t>
            </a:r>
          </a:p>
          <a:p>
            <a:pPr indent="-250825" algn="just"/>
            <a:r>
              <a:rPr lang="ru-RU" altLang="ru-RU" sz="2200" dirty="0">
                <a:latin typeface="Myriad Pro" pitchFamily="34" charset="0"/>
              </a:rPr>
              <a:t>Представители Евразийской экономической комиссии;</a:t>
            </a:r>
          </a:p>
          <a:p>
            <a:pPr indent="-250825" algn="just"/>
            <a:r>
              <a:rPr lang="ru-RU" altLang="ru-RU" sz="2200" dirty="0">
                <a:latin typeface="Myriad Pro" pitchFamily="34" charset="0"/>
              </a:rPr>
              <a:t>Члены Ассоциации антимонопольных экспертов;</a:t>
            </a:r>
          </a:p>
          <a:p>
            <a:pPr indent="-250825" algn="just"/>
            <a:r>
              <a:rPr lang="ru-RU" altLang="ru-RU" sz="2200" dirty="0">
                <a:latin typeface="Myriad Pro" pitchFamily="34" charset="0"/>
              </a:rPr>
              <a:t>Сотрудники российских и зарубежных консалтинговых компаний</a:t>
            </a:r>
          </a:p>
          <a:p>
            <a:pPr indent="-250825" algn="just"/>
            <a:endParaRPr lang="ru-RU" altLang="ru-RU" sz="2200" dirty="0">
              <a:latin typeface="Myriad Pro" pitchFamily="34" charset="0"/>
            </a:endParaRPr>
          </a:p>
          <a:p>
            <a:pPr algn="just"/>
            <a:endParaRPr lang="ru-RU" altLang="ru-RU" sz="22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06CCC3E0-0EE1-854F-AE2A-040D4054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>
            <a:extLst>
              <a:ext uri="{FF2B5EF4-FFF2-40B4-BE49-F238E27FC236}">
                <a16:creationId xmlns="" xmlns:a16="http://schemas.microsoft.com/office/drawing/2014/main" id="{584210CB-00CE-274A-9736-5024811C3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828675"/>
            <a:ext cx="9620250" cy="857250"/>
          </a:xfrm>
        </p:spPr>
        <p:txBody>
          <a:bodyPr/>
          <a:lstStyle/>
          <a:p>
            <a:pPr eaLnBrk="1" hangingPunct="1"/>
            <a:r>
              <a:rPr lang="ru-RU" altLang="ru-RU" sz="2600" b="1">
                <a:latin typeface="Myriad Pro" pitchFamily="34" charset="0"/>
              </a:rPr>
              <a:t>Практика и научно-исследовательская работа</a:t>
            </a:r>
          </a:p>
        </p:txBody>
      </p:sp>
      <p:sp>
        <p:nvSpPr>
          <p:cNvPr id="7172" name="Содержимое 2">
            <a:extLst>
              <a:ext uri="{FF2B5EF4-FFF2-40B4-BE49-F238E27FC236}">
                <a16:creationId xmlns="" xmlns:a16="http://schemas.microsoft.com/office/drawing/2014/main" id="{85669314-F6EB-E046-8530-9EBA7FE41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75" y="1598613"/>
            <a:ext cx="9620250" cy="2016125"/>
          </a:xfrm>
        </p:spPr>
        <p:txBody>
          <a:bodyPr anchor="ctr"/>
          <a:lstStyle/>
          <a:p>
            <a:r>
              <a:rPr lang="ru-RU" altLang="ru-RU" sz="2200">
                <a:latin typeface="Myriad Pro" pitchFamily="34" charset="0"/>
              </a:rPr>
              <a:t>Научно-исследовательская практика;</a:t>
            </a:r>
          </a:p>
          <a:p>
            <a:r>
              <a:rPr lang="ru-RU" altLang="ru-RU" sz="2200">
                <a:latin typeface="Myriad Pro" pitchFamily="34" charset="0"/>
              </a:rPr>
              <a:t>Юридическое консультирование;</a:t>
            </a:r>
          </a:p>
          <a:p>
            <a:r>
              <a:rPr lang="ru-RU" altLang="ru-RU" sz="2200">
                <a:latin typeface="Myriad Pro" pitchFamily="34" charset="0"/>
              </a:rPr>
              <a:t>Педагогическая практика;</a:t>
            </a:r>
          </a:p>
          <a:p>
            <a:r>
              <a:rPr lang="ru-RU" altLang="ru-RU" sz="2200">
                <a:latin typeface="Myriad Pro" pitchFamily="34" charset="0"/>
              </a:rPr>
              <a:t>Производственная практика.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B45200A8-8D52-5D42-9685-16249C3C4B30}"/>
              </a:ext>
            </a:extLst>
          </p:cNvPr>
          <p:cNvSpPr txBox="1">
            <a:spLocks/>
          </p:cNvSpPr>
          <p:nvPr/>
        </p:nvSpPr>
        <p:spPr bwMode="auto">
          <a:xfrm>
            <a:off x="2032000" y="3614738"/>
            <a:ext cx="66262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latin typeface="Myriad Pro" pitchFamily="34" charset="0"/>
              </a:rPr>
              <a:t>Трудоустройство выпускников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="" xmlns:a16="http://schemas.microsoft.com/office/drawing/2014/main" id="{2B7D5261-2486-2F45-BB8C-022CA1C283B9}"/>
              </a:ext>
            </a:extLst>
          </p:cNvPr>
          <p:cNvSpPr txBox="1">
            <a:spLocks/>
          </p:cNvSpPr>
          <p:nvPr/>
        </p:nvSpPr>
        <p:spPr bwMode="auto">
          <a:xfrm>
            <a:off x="754063" y="4430713"/>
            <a:ext cx="91836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 indent="182563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  <a:defRPr/>
            </a:pPr>
            <a:r>
              <a:rPr lang="ru-RU" altLang="ru-RU" sz="2200" dirty="0">
                <a:latin typeface="Myriad Pro" pitchFamily="34" charset="0"/>
                <a:cs typeface="+mn-cs"/>
              </a:rPr>
              <a:t>Выпускники, успешно прошедшие обучение в магистратуре по программе «Конкурентное право», всегда востребованы и способны  сделать хорошую карьеру в качестве ведущих специалистов в крупных российских и транснациональных  компаниях, международных консалтинговых фирмах, судебных органах.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 build="p"/>
      <p:bldP spid="5" grpId="0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4">
            <a:extLst>
              <a:ext uri="{FF2B5EF4-FFF2-40B4-BE49-F238E27FC236}">
                <a16:creationId xmlns="" xmlns:a16="http://schemas.microsoft.com/office/drawing/2014/main" id="{353440A3-940A-2647-B728-6D0A50216D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25" y="26988"/>
          <a:ext cx="2249488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8" name="Точечный рисунок" r:id="rId3" imgW="4991100" imgH="2413000" progId="Paint.Picture">
                  <p:embed/>
                </p:oleObj>
              </mc:Choice>
              <mc:Fallback>
                <p:oleObj name="Точечный рисунок" r:id="rId3" imgW="4991100" imgH="2413000" progId="Paint.Picture">
                  <p:embed/>
                  <p:pic>
                    <p:nvPicPr>
                      <p:cNvPr id="11266" name="Object 14">
                        <a:extLst>
                          <a:ext uri="{FF2B5EF4-FFF2-40B4-BE49-F238E27FC236}">
                            <a16:creationId xmlns="" xmlns:a16="http://schemas.microsoft.com/office/drawing/2014/main" id="{353440A3-940A-2647-B728-6D0A50216D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26988"/>
                        <a:ext cx="2249488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4AE51DF-7C5A-0E48-804B-9FD34FEDC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7554"/>
            <a:ext cx="6421020" cy="3381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F70B32-E254-5642-A64D-CCFD7D08C0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" t="15860" r="2275" b="36098"/>
          <a:stretch/>
        </p:blipFill>
        <p:spPr>
          <a:xfrm rot="535405">
            <a:off x="3643307" y="818957"/>
            <a:ext cx="6853963" cy="250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9195D49-C940-294E-B8D6-70D315085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729">
            <a:off x="121148" y="1981123"/>
            <a:ext cx="3892967" cy="291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0" name="TextBox 5">
            <a:extLst>
              <a:ext uri="{FF2B5EF4-FFF2-40B4-BE49-F238E27FC236}">
                <a16:creationId xmlns="" xmlns:a16="http://schemas.microsoft.com/office/drawing/2014/main" id="{DC81B3DD-4A23-3146-909E-60FF9608D855}"/>
              </a:ext>
            </a:extLst>
          </p:cNvPr>
          <p:cNvSpPr txBox="1">
            <a:spLocks noChangeArrowheads="1"/>
          </p:cNvSpPr>
          <p:nvPr/>
        </p:nvSpPr>
        <p:spPr bwMode="auto">
          <a:xfrm rot="295166">
            <a:off x="3556000" y="4487863"/>
            <a:ext cx="2519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3E5E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Д.А. Гавриловым (ЕПАМ)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8383AC-4BA8-4C4C-A120-72FEA5564A64}"/>
              </a:ext>
            </a:extLst>
          </p:cNvPr>
          <p:cNvSpPr txBox="1"/>
          <p:nvPr/>
        </p:nvSpPr>
        <p:spPr>
          <a:xfrm rot="526347">
            <a:off x="5295900" y="317500"/>
            <a:ext cx="587692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начальником управления ФАС России по борьбе с картелями А.П.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Тенишевым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7">
            <a:extLst>
              <a:ext uri="{FF2B5EF4-FFF2-40B4-BE49-F238E27FC236}">
                <a16:creationId xmlns="" xmlns:a16="http://schemas.microsoft.com/office/drawing/2014/main" id="{BC4A64F3-5E0A-7749-8C3B-7779EA593128}"/>
              </a:ext>
            </a:extLst>
          </p:cNvPr>
          <p:cNvSpPr txBox="1">
            <a:spLocks noChangeArrowheads="1"/>
          </p:cNvSpPr>
          <p:nvPr/>
        </p:nvSpPr>
        <p:spPr bwMode="auto">
          <a:xfrm rot="-632283">
            <a:off x="7938" y="992188"/>
            <a:ext cx="3960812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3E5E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начальником правового управления ФАС России </a:t>
            </a:r>
          </a:p>
          <a:p>
            <a:r>
              <a:rPr lang="ru-RU" altLang="ru-RU" b="1">
                <a:solidFill>
                  <a:srgbClr val="3E5E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Молчановым</a:t>
            </a:r>
          </a:p>
        </p:txBody>
      </p:sp>
      <p:pic>
        <p:nvPicPr>
          <p:cNvPr id="11273" name="Рисунок 8">
            <a:extLst>
              <a:ext uri="{FF2B5EF4-FFF2-40B4-BE49-F238E27FC236}">
                <a16:creationId xmlns="" xmlns:a16="http://schemas.microsoft.com/office/drawing/2014/main" id="{9ADAA49D-B042-184B-8520-3B85E9F5EA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54790">
            <a:off x="5624513" y="2770188"/>
            <a:ext cx="542766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Box 9">
            <a:extLst>
              <a:ext uri="{FF2B5EF4-FFF2-40B4-BE49-F238E27FC236}">
                <a16:creationId xmlns="" xmlns:a16="http://schemas.microsoft.com/office/drawing/2014/main" id="{B60DC2C3-3F42-0848-9A68-F557C0B3E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8275"/>
            <a:ext cx="429577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3E5E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А.Е. Молотниковым,</a:t>
            </a:r>
          </a:p>
          <a:p>
            <a:r>
              <a:rPr lang="ru-RU" altLang="ru-RU" b="1">
                <a:solidFill>
                  <a:srgbClr val="3E5E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предпринимательского </a:t>
            </a:r>
          </a:p>
          <a:p>
            <a:r>
              <a:rPr lang="ru-RU" altLang="ru-RU" b="1">
                <a:solidFill>
                  <a:srgbClr val="3E5E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МГУ им. М.В. Ломоносова </a:t>
            </a:r>
          </a:p>
        </p:txBody>
      </p:sp>
    </p:spTree>
    <p:extLst>
      <p:ext uri="{BB962C8B-B14F-4D97-AF65-F5344CB8AC3E}">
        <p14:creationId xmlns:p14="http://schemas.microsoft.com/office/powerpoint/2010/main" val="497932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0E62A7DA-1335-434E-AC54-16A3BE97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>
            <a:extLst>
              <a:ext uri="{FF2B5EF4-FFF2-40B4-BE49-F238E27FC236}">
                <a16:creationId xmlns="" xmlns:a16="http://schemas.microsoft.com/office/drawing/2014/main" id="{775E9B35-41A8-3B45-A64B-E2D5429E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1354473"/>
            <a:ext cx="9620250" cy="855662"/>
          </a:xfrm>
        </p:spPr>
        <p:txBody>
          <a:bodyPr/>
          <a:lstStyle/>
          <a:p>
            <a:r>
              <a:rPr lang="ru-RU" altLang="ru-RU" sz="3200" b="1" dirty="0">
                <a:latin typeface="Myriad Pro" pitchFamily="34" charset="0"/>
              </a:rPr>
              <a:t>Из истории кафедры </a:t>
            </a:r>
            <a:r>
              <a:rPr lang="ru-RU" altLang="ru-RU" sz="4200" b="1" dirty="0">
                <a:latin typeface="Myriad Pro" pitchFamily="34" charset="0"/>
              </a:rPr>
              <a:t/>
            </a:r>
            <a:br>
              <a:rPr lang="ru-RU" altLang="ru-RU" sz="4200" b="1" dirty="0">
                <a:latin typeface="Myriad Pro" pitchFamily="34" charset="0"/>
              </a:rPr>
            </a:b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0" b="1" dirty="0">
              <a:latin typeface="Myriad Pro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731E3138-B13B-2C46-BC2E-6A888909934F}"/>
              </a:ext>
            </a:extLst>
          </p:cNvPr>
          <p:cNvGrpSpPr/>
          <p:nvPr/>
        </p:nvGrpSpPr>
        <p:grpSpPr>
          <a:xfrm>
            <a:off x="840757" y="2052439"/>
            <a:ext cx="8418252" cy="1944223"/>
            <a:chOff x="-11345" y="356436"/>
            <a:chExt cx="8418252" cy="1944223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="" xmlns:a16="http://schemas.microsoft.com/office/drawing/2014/main" id="{BC9F193D-2B0B-7A49-B062-B939FEBDD47C}"/>
                </a:ext>
              </a:extLst>
            </p:cNvPr>
            <p:cNvSpPr/>
            <p:nvPr/>
          </p:nvSpPr>
          <p:spPr>
            <a:xfrm>
              <a:off x="-11345" y="356436"/>
              <a:ext cx="8418252" cy="1944223"/>
            </a:xfrm>
            <a:prstGeom prst="roundRect">
              <a:avLst>
                <a:gd name="adj" fmla="val 10000"/>
              </a:avLst>
            </a:prstGeom>
            <a:solidFill>
              <a:srgbClr val="A9D6E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>
              <a:extLst>
                <a:ext uri="{FF2B5EF4-FFF2-40B4-BE49-F238E27FC236}">
                  <a16:creationId xmlns="" xmlns:a16="http://schemas.microsoft.com/office/drawing/2014/main" id="{4FDB9DA0-09A0-6D49-AA5F-8992E558DD05}"/>
                </a:ext>
              </a:extLst>
            </p:cNvPr>
            <p:cNvSpPr txBox="1"/>
            <p:nvPr/>
          </p:nvSpPr>
          <p:spPr>
            <a:xfrm>
              <a:off x="45598" y="413380"/>
              <a:ext cx="6679660" cy="1830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200" b="1" u="sng" kern="1200" dirty="0">
                  <a:latin typeface="Myriad Pro" pitchFamily="34" charset="0"/>
                </a:rPr>
                <a:t>1989 год </a:t>
              </a:r>
              <a:r>
                <a:rPr lang="ru-RU" sz="2200" b="1" kern="1200" dirty="0">
                  <a:latin typeface="Myriad Pro" pitchFamily="34" charset="0"/>
                </a:rPr>
                <a:t/>
              </a:r>
              <a:br>
                <a:rPr lang="ru-RU" sz="2200" b="1" kern="1200" dirty="0">
                  <a:latin typeface="Myriad Pro" pitchFamily="34" charset="0"/>
                </a:rPr>
              </a:br>
              <a:r>
                <a:rPr lang="ru-RU" altLang="ru-RU" sz="2200" dirty="0"/>
                <a:t>создание на Юридическом факультете МГУ имени М.В. Ломоносова кафедры хозяйственного права и правового регулирования внешнеэкономической деятельности. </a:t>
              </a:r>
              <a:endParaRPr lang="ru-RU" sz="22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B683B5DB-A2E5-7849-96DF-500F73DD94A1}"/>
              </a:ext>
            </a:extLst>
          </p:cNvPr>
          <p:cNvGrpSpPr/>
          <p:nvPr/>
        </p:nvGrpSpPr>
        <p:grpSpPr>
          <a:xfrm>
            <a:off x="1476597" y="4864342"/>
            <a:ext cx="8372871" cy="1519353"/>
            <a:chOff x="624495" y="3168339"/>
            <a:chExt cx="8372871" cy="1519353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="" xmlns:a16="http://schemas.microsoft.com/office/drawing/2014/main" id="{68CAE027-D481-FB43-A2A2-236BC0FDB535}"/>
                </a:ext>
              </a:extLst>
            </p:cNvPr>
            <p:cNvSpPr/>
            <p:nvPr/>
          </p:nvSpPr>
          <p:spPr>
            <a:xfrm>
              <a:off x="624495" y="3168339"/>
              <a:ext cx="8372871" cy="1519353"/>
            </a:xfrm>
            <a:prstGeom prst="roundRect">
              <a:avLst>
                <a:gd name="adj" fmla="val 10000"/>
              </a:avLst>
            </a:prstGeom>
            <a:solidFill>
              <a:srgbClr val="D6EAF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6">
              <a:extLst>
                <a:ext uri="{FF2B5EF4-FFF2-40B4-BE49-F238E27FC236}">
                  <a16:creationId xmlns="" xmlns:a16="http://schemas.microsoft.com/office/drawing/2014/main" id="{9C51A177-1B32-3C4A-98B8-5AE0B1A56278}"/>
                </a:ext>
              </a:extLst>
            </p:cNvPr>
            <p:cNvSpPr txBox="1"/>
            <p:nvPr/>
          </p:nvSpPr>
          <p:spPr>
            <a:xfrm>
              <a:off x="668995" y="3212839"/>
              <a:ext cx="5079194" cy="1430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u="sng" kern="1200" dirty="0">
                  <a:solidFill>
                    <a:srgbClr val="4C493E"/>
                  </a:solidFill>
                  <a:latin typeface="Myriad Pro" pitchFamily="34" charset="0"/>
                </a:rPr>
                <a:t>1992</a:t>
              </a:r>
              <a:r>
                <a:rPr lang="ru-RU" sz="2200" b="1" u="sng" kern="1200" dirty="0">
                  <a:solidFill>
                    <a:srgbClr val="4C493E"/>
                  </a:solidFill>
                  <a:latin typeface="Myriad Pro" pitchFamily="34" charset="0"/>
                </a:rPr>
                <a:t> год</a:t>
              </a:r>
              <a:r>
                <a:rPr lang="ru-RU" sz="2200" b="1" kern="1200" dirty="0">
                  <a:solidFill>
                    <a:srgbClr val="4C493E"/>
                  </a:solidFill>
                  <a:latin typeface="Myriad Pro" pitchFamily="34" charset="0"/>
                </a:rPr>
                <a:t/>
              </a:r>
              <a:br>
                <a:rPr lang="ru-RU" sz="2200" b="1" kern="1200" dirty="0">
                  <a:solidFill>
                    <a:srgbClr val="4C493E"/>
                  </a:solidFill>
                  <a:latin typeface="Myriad Pro" pitchFamily="34" charset="0"/>
                </a:rPr>
              </a:br>
              <a:r>
                <a:rPr lang="ru-RU" sz="2200" kern="1200" dirty="0">
                  <a:solidFill>
                    <a:srgbClr val="4C493E"/>
                  </a:solidFill>
                  <a:latin typeface="Myriad Pro" pitchFamily="34" charset="0"/>
                </a:rPr>
                <a:t>Изменение наименования «Кафедра предпринимательского права»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9CD0108E-F6B7-234A-B241-79E37A6A3A88}"/>
              </a:ext>
            </a:extLst>
          </p:cNvPr>
          <p:cNvGrpSpPr/>
          <p:nvPr/>
        </p:nvGrpSpPr>
        <p:grpSpPr>
          <a:xfrm>
            <a:off x="7073304" y="3564608"/>
            <a:ext cx="1540171" cy="1540171"/>
            <a:chOff x="6466310" y="1944212"/>
            <a:chExt cx="1727111" cy="1727111"/>
          </a:xfrm>
        </p:grpSpPr>
        <p:sp>
          <p:nvSpPr>
            <p:cNvPr id="9" name="Стрелка вниз 8">
              <a:extLst>
                <a:ext uri="{FF2B5EF4-FFF2-40B4-BE49-F238E27FC236}">
                  <a16:creationId xmlns="" xmlns:a16="http://schemas.microsoft.com/office/drawing/2014/main" id="{E5229CE3-9F2F-CB46-8896-738936C9728C}"/>
                </a:ext>
              </a:extLst>
            </p:cNvPr>
            <p:cNvSpPr/>
            <p:nvPr/>
          </p:nvSpPr>
          <p:spPr>
            <a:xfrm>
              <a:off x="6466310" y="1944212"/>
              <a:ext cx="1727111" cy="1727111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4C493E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Стрелка вниз 8">
              <a:extLst>
                <a:ext uri="{FF2B5EF4-FFF2-40B4-BE49-F238E27FC236}">
                  <a16:creationId xmlns="" xmlns:a16="http://schemas.microsoft.com/office/drawing/2014/main" id="{19A57E63-7A53-D14A-B016-1F3A932B33BD}"/>
                </a:ext>
              </a:extLst>
            </p:cNvPr>
            <p:cNvSpPr txBox="1"/>
            <p:nvPr/>
          </p:nvSpPr>
          <p:spPr>
            <a:xfrm>
              <a:off x="6854910" y="1944212"/>
              <a:ext cx="949911" cy="12996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6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4008FEC2-B54C-854E-848B-5A15E8464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0" name="Object 14">
            <a:extLst>
              <a:ext uri="{FF2B5EF4-FFF2-40B4-BE49-F238E27FC236}">
                <a16:creationId xmlns="" xmlns:a16="http://schemas.microsoft.com/office/drawing/2014/main" id="{9EED99DF-1CA1-EB44-8E1C-2D3AD748CE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08950" y="520700"/>
          <a:ext cx="2249488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2" name="Точечный рисунок" r:id="rId4" imgW="4991100" imgH="2413000" progId="Paint.Picture">
                  <p:embed/>
                </p:oleObj>
              </mc:Choice>
              <mc:Fallback>
                <p:oleObj name="Точечный рисунок" r:id="rId4" imgW="4991100" imgH="2413000" progId="Paint.Picture">
                  <p:embed/>
                  <p:pic>
                    <p:nvPicPr>
                      <p:cNvPr id="12290" name="Object 14">
                        <a:extLst>
                          <a:ext uri="{FF2B5EF4-FFF2-40B4-BE49-F238E27FC236}">
                            <a16:creationId xmlns="" xmlns:a16="http://schemas.microsoft.com/office/drawing/2014/main" id="{9EED99DF-1CA1-EB44-8E1C-2D3AD748CE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8950" y="520700"/>
                        <a:ext cx="2249488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Rectangle 3">
            <a:extLst>
              <a:ext uri="{FF2B5EF4-FFF2-40B4-BE49-F238E27FC236}">
                <a16:creationId xmlns="" xmlns:a16="http://schemas.microsoft.com/office/drawing/2014/main" id="{C9650986-4F05-D043-86E2-5BB64E78E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924300"/>
            <a:ext cx="905351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endParaRPr lang="ru-RU" altLang="ru-RU" sz="1800" i="1">
              <a:latin typeface="Calibri" panose="020F0502020204030204" pitchFamily="34" charset="0"/>
            </a:endParaRPr>
          </a:p>
        </p:txBody>
      </p:sp>
      <p:pic>
        <p:nvPicPr>
          <p:cNvPr id="12292" name="Рисунок 1">
            <a:extLst>
              <a:ext uri="{FF2B5EF4-FFF2-40B4-BE49-F238E27FC236}">
                <a16:creationId xmlns="" xmlns:a16="http://schemas.microsoft.com/office/drawing/2014/main" id="{B9A1E394-13F6-C04B-9407-820F39DC2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3813175"/>
            <a:ext cx="785971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Прямоугольник 2">
            <a:extLst>
              <a:ext uri="{FF2B5EF4-FFF2-40B4-BE49-F238E27FC236}">
                <a16:creationId xmlns="" xmlns:a16="http://schemas.microsoft.com/office/drawing/2014/main" id="{4F0B9444-EAF2-3E44-8F84-24616332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71963"/>
            <a:ext cx="1958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rgbClr val="1B2B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2018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225B76C-E955-304E-BF9D-E673666DD4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7181">
            <a:off x="-2076" y="738244"/>
            <a:ext cx="7845919" cy="3499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5" name="TextBox 3">
            <a:extLst>
              <a:ext uri="{FF2B5EF4-FFF2-40B4-BE49-F238E27FC236}">
                <a16:creationId xmlns="" xmlns:a16="http://schemas.microsoft.com/office/drawing/2014/main" id="{3251A1EC-1D24-344A-A883-B5DBA3DE4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989013"/>
            <a:ext cx="19589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rgbClr val="1B2B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2017</a:t>
            </a:r>
          </a:p>
          <a:p>
            <a:endParaRPr lang="ru-RU" altLang="ru-RU"/>
          </a:p>
        </p:txBody>
      </p:sp>
      <p:sp>
        <p:nvSpPr>
          <p:cNvPr id="12296" name="Прямоугольник 4">
            <a:extLst>
              <a:ext uri="{FF2B5EF4-FFF2-40B4-BE49-F238E27FC236}">
                <a16:creationId xmlns="" xmlns:a16="http://schemas.microsoft.com/office/drawing/2014/main" id="{3F7825E1-A355-0B44-851D-E385D9345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" y="123825"/>
            <a:ext cx="8328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rgbClr val="3E5E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«Конкурентное право»</a:t>
            </a:r>
          </a:p>
        </p:txBody>
      </p:sp>
    </p:spTree>
    <p:extLst>
      <p:ext uri="{BB962C8B-B14F-4D97-AF65-F5344CB8AC3E}">
        <p14:creationId xmlns:p14="http://schemas.microsoft.com/office/powerpoint/2010/main" val="1523833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Калинина Женька\Pictures\Универ\Predprim\1 копия.jpg">
            <a:extLst>
              <a:ext uri="{FF2B5EF4-FFF2-40B4-BE49-F238E27FC236}">
                <a16:creationId xmlns="" xmlns:a16="http://schemas.microsoft.com/office/drawing/2014/main" id="{35AA24B7-CD0F-1F48-B9ED-28BF9C3B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 Box 8">
            <a:extLst>
              <a:ext uri="{FF2B5EF4-FFF2-40B4-BE49-F238E27FC236}">
                <a16:creationId xmlns="" xmlns:a16="http://schemas.microsoft.com/office/drawing/2014/main" id="{2107AB33-A479-4B46-A54D-08D4CF7AC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7302500"/>
            <a:ext cx="105298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ru-RU" altLang="ru-RU" sz="1100" b="1">
                <a:solidFill>
                  <a:srgbClr val="969696"/>
                </a:solidFill>
                <a:latin typeface="HelveticaNeueLT Pro 55 Roman" pitchFamily="34" charset="0"/>
              </a:rPr>
              <a:t>Юридический факультет МГУ им. М.В. Ломоносова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1904A84-2DA2-654C-9771-99EC827A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82" y="3663502"/>
            <a:ext cx="5726194" cy="374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8B12D0C-D37B-9A49-9DC9-13896FA61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214">
            <a:off x="5902299" y="3809256"/>
            <a:ext cx="4685559" cy="3569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D3E7289-969F-4F4C-9812-05383240A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81" y="0"/>
            <a:ext cx="6858788" cy="3758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8" name="TextBox 4">
            <a:extLst>
              <a:ext uri="{FF2B5EF4-FFF2-40B4-BE49-F238E27FC236}">
                <a16:creationId xmlns="" xmlns:a16="http://schemas.microsoft.com/office/drawing/2014/main" id="{743D8A70-E4E5-A642-AD58-2BFAE572B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075" y="252413"/>
            <a:ext cx="1889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3E5E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2017</a:t>
            </a:r>
          </a:p>
        </p:txBody>
      </p:sp>
    </p:spTree>
    <p:extLst>
      <p:ext uri="{BB962C8B-B14F-4D97-AF65-F5344CB8AC3E}">
        <p14:creationId xmlns:p14="http://schemas.microsoft.com/office/powerpoint/2010/main" val="3371641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26715A8F-35A6-5945-B157-15CD46278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>
            <a:extLst>
              <a:ext uri="{FF2B5EF4-FFF2-40B4-BE49-F238E27FC236}">
                <a16:creationId xmlns="" xmlns:a16="http://schemas.microsoft.com/office/drawing/2014/main" id="{105A9D61-E46A-9148-9D69-F1B7FCBB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1263650"/>
            <a:ext cx="9620250" cy="857250"/>
          </a:xfrm>
        </p:spPr>
        <p:txBody>
          <a:bodyPr/>
          <a:lstStyle/>
          <a:p>
            <a:pPr eaLnBrk="1" hangingPunct="1"/>
            <a:r>
              <a:rPr lang="ru-RU" altLang="ru-RU" sz="2600" b="1" dirty="0">
                <a:latin typeface="Myriad Pro" pitchFamily="34" charset="0"/>
              </a:rPr>
              <a:t>ПРОГРАММЫ ДЛЯ АСПИРАНТОВ</a:t>
            </a:r>
          </a:p>
        </p:txBody>
      </p:sp>
      <p:sp>
        <p:nvSpPr>
          <p:cNvPr id="7172" name="Содержимое 2">
            <a:extLst>
              <a:ext uri="{FF2B5EF4-FFF2-40B4-BE49-F238E27FC236}">
                <a16:creationId xmlns="" xmlns:a16="http://schemas.microsoft.com/office/drawing/2014/main" id="{6E589C77-C26A-B04A-A85D-D82347628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88" y="1692275"/>
            <a:ext cx="9620250" cy="4918075"/>
          </a:xfrm>
        </p:spPr>
        <p:txBody>
          <a:bodyPr anchor="ctr"/>
          <a:lstStyle/>
          <a:p>
            <a:pPr algn="just" eaLnBrk="1" hangingPunct="1"/>
            <a:r>
              <a:rPr lang="ru-RU" altLang="ru-RU" sz="2200" b="1" dirty="0" smtClean="0">
                <a:latin typeface="Myriad Pro" pitchFamily="34" charset="0"/>
              </a:rPr>
              <a:t>Программа обязательной дисциплины </a:t>
            </a:r>
            <a:r>
              <a:rPr lang="ru-RU" altLang="ru-RU" sz="2200" dirty="0">
                <a:latin typeface="Myriad Pro" pitchFamily="34" charset="0"/>
              </a:rPr>
              <a:t>«Сравнительно-правовой анализ в научных исследованиях по предпринимательскому праву» модуль </a:t>
            </a:r>
            <a:r>
              <a:rPr lang="ru-RU" altLang="ru-RU" sz="2200" b="1" dirty="0">
                <a:latin typeface="Myriad Pro" pitchFamily="34" charset="0"/>
              </a:rPr>
              <a:t>«Сравнительно-правовые исследования по конкурентному праву</a:t>
            </a:r>
            <a:r>
              <a:rPr lang="ru-RU" altLang="ru-RU" sz="2200" dirty="0">
                <a:latin typeface="Myriad Pro" pitchFamily="34" charset="0"/>
              </a:rPr>
              <a:t>»;</a:t>
            </a:r>
          </a:p>
          <a:p>
            <a:pPr algn="just" eaLnBrk="1" hangingPunct="1"/>
            <a:r>
              <a:rPr lang="ru-RU" altLang="ru-RU" sz="2200" b="1" dirty="0" smtClean="0">
                <a:latin typeface="Myriad Pro" pitchFamily="34" charset="0"/>
              </a:rPr>
              <a:t>Программа</a:t>
            </a:r>
            <a:r>
              <a:rPr lang="ru-RU" altLang="ru-RU" sz="2200" dirty="0" smtClean="0">
                <a:latin typeface="Myriad Pro" pitchFamily="34" charset="0"/>
              </a:rPr>
              <a:t> </a:t>
            </a:r>
            <a:r>
              <a:rPr lang="ru-RU" altLang="ru-RU" sz="2200" b="1" dirty="0">
                <a:latin typeface="Myriad Pro" pitchFamily="34" charset="0"/>
              </a:rPr>
              <a:t>обязательной дисциплины </a:t>
            </a:r>
            <a:r>
              <a:rPr lang="ru-RU" altLang="ru-RU" sz="2200" dirty="0">
                <a:latin typeface="Myriad Pro" pitchFamily="34" charset="0"/>
              </a:rPr>
              <a:t>(РП.ОД.А.03.1) «Право и экономика» раздел «</a:t>
            </a:r>
            <a:r>
              <a:rPr lang="ru-RU" altLang="ru-RU" sz="2200" b="1" dirty="0">
                <a:latin typeface="Myriad Pro" pitchFamily="34" charset="0"/>
              </a:rPr>
              <a:t>Основные научные проблемы конкурентного права».</a:t>
            </a:r>
          </a:p>
          <a:p>
            <a:pPr algn="just" eaLnBrk="1" hangingPunct="1"/>
            <a:r>
              <a:rPr lang="ru-RU" altLang="ru-RU" sz="2200" b="1" dirty="0">
                <a:latin typeface="Myriad Pro" pitchFamily="34" charset="0"/>
              </a:rPr>
              <a:t>Программа по специальности 12.00.07 </a:t>
            </a:r>
            <a:r>
              <a:rPr lang="ru-RU" altLang="ru-RU" sz="2200" dirty="0">
                <a:latin typeface="Myriad Pro" pitchFamily="34" charset="0"/>
              </a:rPr>
              <a:t>– </a:t>
            </a:r>
            <a:r>
              <a:rPr lang="ru-RU" altLang="ru-RU" sz="2200" dirty="0" smtClean="0">
                <a:latin typeface="Myriad Pro" pitchFamily="34" charset="0"/>
              </a:rPr>
              <a:t>Конкурентное право, корпоративное право, </a:t>
            </a:r>
            <a:r>
              <a:rPr lang="ru-RU" altLang="ru-RU" sz="2200" dirty="0">
                <a:latin typeface="Myriad Pro" pitchFamily="34" charset="0"/>
              </a:rPr>
              <a:t>энергетическое право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879627A0-5BAF-DC42-A66F-DDABCCD4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>
            <a:extLst>
              <a:ext uri="{FF2B5EF4-FFF2-40B4-BE49-F238E27FC236}">
                <a16:creationId xmlns="" xmlns:a16="http://schemas.microsoft.com/office/drawing/2014/main" id="{F17B2B29-D1E3-9C42-8E27-1902D3A7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1189038"/>
            <a:ext cx="9620250" cy="611187"/>
          </a:xfrm>
        </p:spPr>
        <p:txBody>
          <a:bodyPr/>
          <a:lstStyle/>
          <a:p>
            <a:r>
              <a:rPr lang="ru-RU" altLang="ru-RU" sz="2600" b="1" dirty="0">
                <a:latin typeface="Myriad Pro" pitchFamily="34" charset="0"/>
              </a:rPr>
              <a:t>Темы в рамках программы «Основные научные проблемы конкурентного права» </a:t>
            </a:r>
            <a:br>
              <a:rPr lang="ru-RU" altLang="ru-RU" sz="2600" b="1" dirty="0"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>(</a:t>
            </a:r>
            <a:r>
              <a:rPr lang="ru-RU" altLang="ru-RU" sz="1800" b="1" dirty="0">
                <a:latin typeface="Myriad Pro" pitchFamily="34" charset="0"/>
              </a:rPr>
              <a:t>извлечение</a:t>
            </a:r>
            <a:r>
              <a:rPr lang="ru-RU" altLang="ru-RU" sz="2600" b="1" dirty="0">
                <a:latin typeface="Myriad Pro" pitchFamily="34" charset="0"/>
              </a:rPr>
              <a:t>)</a:t>
            </a:r>
            <a:endParaRPr lang="ru-RU" altLang="ru-RU" sz="2600" b="1" dirty="0"/>
          </a:p>
        </p:txBody>
      </p:sp>
      <p:pic>
        <p:nvPicPr>
          <p:cNvPr id="24580" name="Объект 2">
            <a:extLst>
              <a:ext uri="{FF2B5EF4-FFF2-40B4-BE49-F238E27FC236}">
                <a16:creationId xmlns="" xmlns:a16="http://schemas.microsoft.com/office/drawing/2014/main" id="{74E3F2BC-B6DA-3043-A132-614188EBF5E8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2239963"/>
            <a:ext cx="10020300" cy="5321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33B1E8B4-5B7E-C548-91A4-BD6446754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Заголовок 1">
            <a:extLst>
              <a:ext uri="{FF2B5EF4-FFF2-40B4-BE49-F238E27FC236}">
                <a16:creationId xmlns="" xmlns:a16="http://schemas.microsoft.com/office/drawing/2014/main" id="{F8E76F69-1343-2548-95F0-B51FD33B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1200150"/>
            <a:ext cx="9620250" cy="611188"/>
          </a:xfrm>
        </p:spPr>
        <p:txBody>
          <a:bodyPr/>
          <a:lstStyle/>
          <a:p>
            <a:r>
              <a:rPr lang="ru-RU" altLang="ru-RU" sz="2600" b="1" dirty="0">
                <a:latin typeface="Myriad Pro" pitchFamily="34" charset="0"/>
              </a:rPr>
              <a:t>Темы для исследования в рамках модуля «Сравнительно-правовые исследования по конкурентному праву</a:t>
            </a:r>
            <a:r>
              <a:rPr lang="ru-RU" altLang="ru-RU" sz="2600" b="1" dirty="0" smtClean="0">
                <a:latin typeface="Myriad Pro" pitchFamily="34" charset="0"/>
              </a:rPr>
              <a:t>»</a:t>
            </a:r>
            <a:br>
              <a:rPr lang="ru-RU" altLang="ru-RU" sz="2600" b="1" dirty="0" smtClean="0">
                <a:latin typeface="Myriad Pro" pitchFamily="34" charset="0"/>
              </a:rPr>
            </a:br>
            <a:r>
              <a:rPr lang="ru-RU" altLang="ru-RU" sz="1800" b="1" dirty="0" smtClean="0">
                <a:latin typeface="Myriad Pro" pitchFamily="34" charset="0"/>
              </a:rPr>
              <a:t>(извлечение)</a:t>
            </a:r>
            <a:br>
              <a:rPr lang="ru-RU" altLang="ru-RU" sz="1800" b="1" dirty="0" smtClean="0">
                <a:latin typeface="Myriad Pro" pitchFamily="34" charset="0"/>
              </a:rPr>
            </a:br>
            <a:endParaRPr lang="ru-RU" altLang="ru-RU" sz="1800" dirty="0"/>
          </a:p>
        </p:txBody>
      </p:sp>
      <p:sp>
        <p:nvSpPr>
          <p:cNvPr id="5124" name="Объект 2">
            <a:extLst>
              <a:ext uri="{FF2B5EF4-FFF2-40B4-BE49-F238E27FC236}">
                <a16:creationId xmlns="" xmlns:a16="http://schemas.microsoft.com/office/drawing/2014/main" id="{91803E90-6A89-0E47-8BA9-93B983E3D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88" y="2197100"/>
            <a:ext cx="9779000" cy="27352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200" dirty="0"/>
              <a:t>Понятие, источники и система конкурентного права зарубежных стран.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200" dirty="0"/>
              <a:t>Основные антимонопольные запреты и ограничения в зарубежных странах: сравнительно-правовая характеристика.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200" dirty="0"/>
              <a:t>Сравнительно-правовой анализ норм о противодействии недобросовестной конкуренции в зарубежных странах.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200" dirty="0"/>
              <a:t>Рассмотрение дел о нарушении норм конкурентного права в зарубежных странах. Антимонопольные споры.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08FB7AE9-1731-C448-A8CB-260C7D64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>
            <a:extLst>
              <a:ext uri="{FF2B5EF4-FFF2-40B4-BE49-F238E27FC236}">
                <a16:creationId xmlns="" xmlns:a16="http://schemas.microsoft.com/office/drawing/2014/main" id="{37A4DB9D-58D2-2C42-A44C-F476952C4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94" y="1151310"/>
            <a:ext cx="9620250" cy="612403"/>
          </a:xfrm>
          <a:extLst/>
        </p:spPr>
        <p:txBody>
          <a:bodyPr/>
          <a:lstStyle/>
          <a:p>
            <a:pPr>
              <a:defRPr/>
            </a:pPr>
            <a:r>
              <a:rPr lang="ru-RU" altLang="ru-RU" sz="2600" b="1" dirty="0"/>
              <a:t>Иные курсы конкурентного права на юридическом факультете МГУ имени М.В. Ломоносова</a:t>
            </a:r>
          </a:p>
        </p:txBody>
      </p:sp>
      <p:sp>
        <p:nvSpPr>
          <p:cNvPr id="25604" name="Объект 1">
            <a:extLst>
              <a:ext uri="{FF2B5EF4-FFF2-40B4-BE49-F238E27FC236}">
                <a16:creationId xmlns="" xmlns:a16="http://schemas.microsoft.com/office/drawing/2014/main" id="{5EF8BE70-431A-E14F-8C8E-1D172CE6A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88" y="2340471"/>
            <a:ext cx="9620250" cy="4991100"/>
          </a:xfrm>
        </p:spPr>
        <p:txBody>
          <a:bodyPr/>
          <a:lstStyle/>
          <a:p>
            <a:r>
              <a:rPr lang="ru-RU" altLang="ru-RU" sz="2400" dirty="0">
                <a:latin typeface="Myriad Pro" pitchFamily="34" charset="0"/>
              </a:rPr>
              <a:t>Конкурентное право в </a:t>
            </a:r>
            <a:r>
              <a:rPr lang="ru-RU" altLang="ru-RU" sz="2400" dirty="0" smtClean="0">
                <a:latin typeface="Myriad Pro" pitchFamily="34" charset="0"/>
              </a:rPr>
              <a:t>Научном </a:t>
            </a:r>
            <a:r>
              <a:rPr lang="ru-RU" altLang="ru-RU" sz="2400" dirty="0">
                <a:latin typeface="Myriad Pro" pitchFamily="34" charset="0"/>
              </a:rPr>
              <a:t>студенческом обществе кафедры Предпринимательского права МГУ;</a:t>
            </a:r>
          </a:p>
          <a:p>
            <a:r>
              <a:rPr lang="ru-RU" altLang="ru-RU" sz="2400" dirty="0">
                <a:latin typeface="Myriad Pro" pitchFamily="34" charset="0"/>
              </a:rPr>
              <a:t>Конкурентное право в </a:t>
            </a:r>
            <a:r>
              <a:rPr lang="ru-RU" altLang="ru-RU" sz="2400" dirty="0" smtClean="0">
                <a:latin typeface="Myriad Pro" pitchFamily="34" charset="0"/>
              </a:rPr>
              <a:t>Научно-образовательном </a:t>
            </a:r>
            <a:r>
              <a:rPr lang="ru-RU" altLang="ru-RU" sz="2400" dirty="0">
                <a:latin typeface="Myriad Pro" pitchFamily="34" charset="0"/>
              </a:rPr>
              <a:t>центре «Право и бизнес» (отделение «Конкурентное право»);</a:t>
            </a:r>
          </a:p>
          <a:p>
            <a:r>
              <a:rPr lang="ru-RU" altLang="ru-RU" sz="2400" dirty="0">
                <a:latin typeface="Myriad Pro" pitchFamily="34" charset="0"/>
              </a:rPr>
              <a:t>Конкурентное право в рамках программы дополнительного образования «Юрист компании».</a:t>
            </a:r>
            <a:endParaRPr lang="ru-RU" alt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EC93B3C-1F4A-B34C-BB55-63ADAF86D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0225" cy="75612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30088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028F8E88-2C88-2446-A143-EEECE0D4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D435E64-3636-7040-9CDE-B42185DB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17735"/>
            <a:ext cx="9620250" cy="857250"/>
          </a:xfrm>
        </p:spPr>
        <p:txBody>
          <a:bodyPr/>
          <a:lstStyle/>
          <a:p>
            <a:pPr eaLnBrk="1" hangingPunct="1"/>
            <a:r>
              <a:rPr lang="ru-RU" altLang="ru-RU" sz="2600" b="1" dirty="0">
                <a:latin typeface="Myriad Pro" pitchFamily="34" charset="0"/>
              </a:rPr>
              <a:t>Контактная информация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="" xmlns:a16="http://schemas.microsoft.com/office/drawing/2014/main" id="{8725F7D4-C255-FC4A-969B-07735EEF5A3E}"/>
              </a:ext>
            </a:extLst>
          </p:cNvPr>
          <p:cNvSpPr txBox="1">
            <a:spLocks/>
          </p:cNvSpPr>
          <p:nvPr/>
        </p:nvSpPr>
        <p:spPr bwMode="auto">
          <a:xfrm>
            <a:off x="266700" y="1547605"/>
            <a:ext cx="9720262" cy="5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 indent="182563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2400" dirty="0"/>
              <a:t>РЕКВИЗИТЫ ЮРИДИЧЕСКОГО ФАКУЛЬТЕТА МГУ</a:t>
            </a:r>
            <a:endParaRPr lang="ru-RU" altLang="ru-RU" sz="2400" b="1" dirty="0"/>
          </a:p>
        </p:txBody>
      </p:sp>
      <p:pic>
        <p:nvPicPr>
          <p:cNvPr id="26630" name="Рисунок 7">
            <a:extLst>
              <a:ext uri="{FF2B5EF4-FFF2-40B4-BE49-F238E27FC236}">
                <a16:creationId xmlns="" xmlns:a16="http://schemas.microsoft.com/office/drawing/2014/main" id="{9133411B-7FA5-2141-B8CC-774CDF255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8401" r="8987" b="3473"/>
          <a:stretch>
            <a:fillRect/>
          </a:stretch>
        </p:blipFill>
        <p:spPr bwMode="auto">
          <a:xfrm>
            <a:off x="7539038" y="4613275"/>
            <a:ext cx="2736850" cy="2751138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B397477-A1CF-5A44-AD8F-9D866E28CF7D}"/>
              </a:ext>
            </a:extLst>
          </p:cNvPr>
          <p:cNvSpPr/>
          <p:nvPr/>
        </p:nvSpPr>
        <p:spPr>
          <a:xfrm>
            <a:off x="274364" y="2320023"/>
            <a:ext cx="10153128" cy="5940088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L="365125" algn="just">
              <a:defRPr/>
            </a:pPr>
            <a:r>
              <a:rPr lang="ru-RU" b="1" dirty="0">
                <a:latin typeface="Myriad Pro" pitchFamily="34" charset="0"/>
                <a:cs typeface="Arial" charset="0"/>
              </a:rPr>
              <a:t>Сайт Юридического факультета МГУ: </a:t>
            </a:r>
            <a:r>
              <a:rPr lang="ru-RU" dirty="0">
                <a:latin typeface="Myriad Pro" pitchFamily="34" charset="0"/>
                <a:cs typeface="Arial" charset="0"/>
                <a:hlinkClick r:id="rId4"/>
              </a:rPr>
              <a:t>www.law.msu.ru</a:t>
            </a:r>
            <a:r>
              <a:rPr lang="ru-RU" dirty="0">
                <a:latin typeface="Myriad Pro" pitchFamily="34" charset="0"/>
                <a:cs typeface="Arial" charset="0"/>
              </a:rPr>
              <a:t>  </a:t>
            </a:r>
          </a:p>
          <a:p>
            <a:pPr marL="365125" algn="just">
              <a:defRPr/>
            </a:pPr>
            <a:endParaRPr lang="ru-RU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b="1" dirty="0">
                <a:latin typeface="Myriad Pro" pitchFamily="34" charset="0"/>
                <a:cs typeface="Arial" charset="0"/>
              </a:rPr>
              <a:t>Приемная комиссия:</a:t>
            </a:r>
            <a:r>
              <a:rPr lang="ru-RU" dirty="0">
                <a:latin typeface="Myriad Pro" pitchFamily="34" charset="0"/>
                <a:cs typeface="Arial" charset="0"/>
              </a:rPr>
              <a:t> </a:t>
            </a: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+7 (495) 938-27-02</a:t>
            </a: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E-</a:t>
            </a:r>
            <a:r>
              <a:rPr lang="ru-RU" dirty="0" err="1">
                <a:latin typeface="Myriad Pro" pitchFamily="34" charset="0"/>
                <a:cs typeface="Arial" charset="0"/>
              </a:rPr>
              <a:t>mail</a:t>
            </a:r>
            <a:r>
              <a:rPr lang="ru-RU" dirty="0">
                <a:latin typeface="Myriad Pro" pitchFamily="34" charset="0"/>
                <a:cs typeface="Arial" charset="0"/>
              </a:rPr>
              <a:t>: </a:t>
            </a:r>
            <a:r>
              <a:rPr lang="ru-RU" dirty="0">
                <a:latin typeface="Myriad Pro" pitchFamily="34" charset="0"/>
                <a:cs typeface="Arial" charset="0"/>
                <a:hlinkClick r:id="rId5"/>
              </a:rPr>
              <a:t>pk@law.msu.ru</a:t>
            </a:r>
            <a:r>
              <a:rPr lang="en-US" dirty="0">
                <a:latin typeface="Myriad Pro" pitchFamily="34" charset="0"/>
                <a:cs typeface="Arial" charset="0"/>
              </a:rPr>
              <a:t> </a:t>
            </a:r>
            <a:r>
              <a:rPr lang="ru-RU" dirty="0">
                <a:latin typeface="Myriad Pro" pitchFamily="34" charset="0"/>
                <a:cs typeface="Arial" charset="0"/>
              </a:rPr>
              <a:t>  </a:t>
            </a:r>
          </a:p>
          <a:p>
            <a:pPr marL="365125" algn="just">
              <a:defRPr/>
            </a:pPr>
            <a:endParaRPr lang="ru-RU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b="1" dirty="0">
                <a:latin typeface="Myriad Pro" pitchFamily="34" charset="0"/>
                <a:cs typeface="Arial" charset="0"/>
              </a:rPr>
              <a:t>Отдел магистратуры:</a:t>
            </a:r>
            <a:r>
              <a:rPr lang="ru-RU" dirty="0">
                <a:latin typeface="Myriad Pro" pitchFamily="34" charset="0"/>
                <a:cs typeface="Arial" charset="0"/>
              </a:rPr>
              <a:t> </a:t>
            </a: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+7 (495) 939-51-93</a:t>
            </a: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E-</a:t>
            </a:r>
            <a:r>
              <a:rPr lang="ru-RU" dirty="0" err="1">
                <a:latin typeface="Myriad Pro" pitchFamily="34" charset="0"/>
                <a:cs typeface="Arial" charset="0"/>
              </a:rPr>
              <a:t>mail</a:t>
            </a:r>
            <a:r>
              <a:rPr lang="ru-RU" dirty="0">
                <a:latin typeface="Myriad Pro" pitchFamily="34" charset="0"/>
                <a:cs typeface="Arial" charset="0"/>
              </a:rPr>
              <a:t>: </a:t>
            </a:r>
            <a:r>
              <a:rPr lang="ru-RU" dirty="0">
                <a:latin typeface="Myriad Pro" pitchFamily="34" charset="0"/>
                <a:cs typeface="Arial" charset="0"/>
                <a:hlinkClick r:id="rId6"/>
              </a:rPr>
              <a:t>magistratura@law.msu.ru</a:t>
            </a:r>
            <a:r>
              <a:rPr lang="en-US" dirty="0">
                <a:latin typeface="Myriad Pro" pitchFamily="34" charset="0"/>
                <a:cs typeface="Arial" charset="0"/>
              </a:rPr>
              <a:t> </a:t>
            </a:r>
            <a:r>
              <a:rPr lang="ru-RU" dirty="0">
                <a:latin typeface="Myriad Pro" pitchFamily="34" charset="0"/>
                <a:cs typeface="Arial" charset="0"/>
              </a:rPr>
              <a:t> </a:t>
            </a:r>
          </a:p>
          <a:p>
            <a:pPr marL="365125" algn="just">
              <a:defRPr/>
            </a:pPr>
            <a:endParaRPr lang="ru-RU" b="1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ru-RU" b="1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ru-RU" b="1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ru-RU" b="1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ru-RU" b="1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ru-RU" b="1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ru-RU" b="1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ru-RU" b="1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b="1" dirty="0">
                <a:latin typeface="Myriad Pro" pitchFamily="34" charset="0"/>
                <a:cs typeface="Arial" charset="0"/>
              </a:rPr>
              <a:t>Магистратура в социальных сетях:</a:t>
            </a:r>
          </a:p>
          <a:p>
            <a:pPr marL="365125" algn="just">
              <a:defRPr/>
            </a:pPr>
            <a:r>
              <a:rPr lang="ru-RU" dirty="0" err="1">
                <a:latin typeface="Myriad Pro" pitchFamily="34" charset="0"/>
                <a:cs typeface="Arial" charset="0"/>
              </a:rPr>
              <a:t>Вконтакте</a:t>
            </a:r>
            <a:r>
              <a:rPr lang="ru-RU" dirty="0">
                <a:latin typeface="Myriad Pro" pitchFamily="34" charset="0"/>
                <a:cs typeface="Arial" charset="0"/>
              </a:rPr>
              <a:t>:</a:t>
            </a: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  <a:hlinkClick r:id="rId7"/>
              </a:rPr>
              <a:t>http://vk.com/magistratura_law_msu_ru</a:t>
            </a:r>
            <a:r>
              <a:rPr lang="en-US" dirty="0">
                <a:latin typeface="Myriad Pro" pitchFamily="34" charset="0"/>
                <a:cs typeface="Arial" charset="0"/>
              </a:rPr>
              <a:t> </a:t>
            </a:r>
            <a:endParaRPr lang="ru-RU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dirty="0" err="1">
                <a:latin typeface="Myriad Pro" pitchFamily="34" charset="0"/>
                <a:cs typeface="Arial" charset="0"/>
              </a:rPr>
              <a:t>Facebook</a:t>
            </a:r>
            <a:r>
              <a:rPr lang="ru-RU" dirty="0">
                <a:latin typeface="Myriad Pro" pitchFamily="34" charset="0"/>
                <a:cs typeface="Arial" charset="0"/>
              </a:rPr>
              <a:t>: </a:t>
            </a:r>
            <a:r>
              <a:rPr lang="ru-RU" dirty="0">
                <a:latin typeface="Myriad Pro" pitchFamily="34" charset="0"/>
                <a:cs typeface="Arial" charset="0"/>
                <a:hlinkClick r:id="rId8"/>
              </a:rPr>
              <a:t>http://www.facebook.com/magistratura.</a:t>
            </a:r>
            <a:r>
              <a:rPr lang="en-US" dirty="0">
                <a:latin typeface="Myriad Pro" pitchFamily="34" charset="0"/>
                <a:cs typeface="Arial" charset="0"/>
                <a:hlinkClick r:id="rId8"/>
              </a:rPr>
              <a:t/>
            </a:r>
            <a:br>
              <a:rPr lang="en-US" dirty="0">
                <a:latin typeface="Myriad Pro" pitchFamily="34" charset="0"/>
                <a:cs typeface="Arial" charset="0"/>
                <a:hlinkClick r:id="rId8"/>
              </a:rPr>
            </a:br>
            <a:r>
              <a:rPr lang="ru-RU" dirty="0">
                <a:latin typeface="Myriad Pro" pitchFamily="34" charset="0"/>
                <a:cs typeface="Arial" charset="0"/>
                <a:hlinkClick r:id="rId8"/>
              </a:rPr>
              <a:t>law.msu.ru</a:t>
            </a:r>
            <a:endParaRPr lang="en-US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en-US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en-US" dirty="0">
              <a:latin typeface="Myriad Pro" pitchFamily="34" charset="0"/>
              <a:cs typeface="Arial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86335C84-6165-1A4E-871C-04ADCC994182}"/>
              </a:ext>
            </a:extLst>
          </p:cNvPr>
          <p:cNvSpPr txBox="1">
            <a:spLocks/>
          </p:cNvSpPr>
          <p:nvPr/>
        </p:nvSpPr>
        <p:spPr bwMode="auto">
          <a:xfrm>
            <a:off x="3367687" y="6672922"/>
            <a:ext cx="4019747" cy="65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00" dirty="0">
                <a:latin typeface="Myriad Pro" pitchFamily="34" charset="0"/>
              </a:rPr>
              <a:t>Москва, Ленинские горы, д. 1, корп. 13-14 (4-й учебный корпус)</a:t>
            </a:r>
          </a:p>
        </p:txBody>
      </p:sp>
    </p:spTree>
    <p:extLst>
      <p:ext uri="{BB962C8B-B14F-4D97-AF65-F5344CB8AC3E}">
        <p14:creationId xmlns:p14="http://schemas.microsoft.com/office/powerpoint/2010/main" val="33132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028F8E88-2C88-2446-A143-EEECE0D4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D435E64-3636-7040-9CDE-B42185DB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746639"/>
            <a:ext cx="9620250" cy="857250"/>
          </a:xfrm>
        </p:spPr>
        <p:txBody>
          <a:bodyPr/>
          <a:lstStyle/>
          <a:p>
            <a:pPr eaLnBrk="1" hangingPunct="1"/>
            <a:r>
              <a:rPr lang="ru-RU" altLang="ru-RU" sz="2600" b="1" dirty="0">
                <a:latin typeface="Myriad Pro" pitchFamily="34" charset="0"/>
              </a:rPr>
              <a:t>КОНТАКТНАЯ ИНФОРМАЦИЯ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F172299-1078-834E-A19C-D03C105BBD0B}"/>
              </a:ext>
            </a:extLst>
          </p:cNvPr>
          <p:cNvSpPr/>
          <p:nvPr/>
        </p:nvSpPr>
        <p:spPr>
          <a:xfrm>
            <a:off x="475183" y="2268463"/>
            <a:ext cx="4657328" cy="429348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65125" algn="just">
              <a:defRPr/>
            </a:pPr>
            <a:r>
              <a:rPr lang="ru-RU" b="1" dirty="0">
                <a:latin typeface="Myriad Pro" pitchFamily="34" charset="0"/>
                <a:cs typeface="Arial" charset="0"/>
              </a:rPr>
              <a:t>Сайт Кафедры:</a:t>
            </a:r>
          </a:p>
          <a:p>
            <a:pPr marL="365125" algn="just">
              <a:defRPr/>
            </a:pPr>
            <a:r>
              <a:rPr lang="en" dirty="0">
                <a:latin typeface="Myriad Pro" pitchFamily="34" charset="0"/>
                <a:cs typeface="Arial" charset="0"/>
                <a:hlinkClick r:id="rId3"/>
              </a:rPr>
              <a:t>http://www.predprim.ru</a:t>
            </a:r>
            <a:r>
              <a:rPr lang="ru-RU" dirty="0">
                <a:latin typeface="Myriad Pro" pitchFamily="34" charset="0"/>
                <a:cs typeface="Arial" charset="0"/>
              </a:rPr>
              <a:t> </a:t>
            </a:r>
            <a:endParaRPr lang="en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ru-RU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b="1" dirty="0">
                <a:latin typeface="Myriad Pro" pitchFamily="34" charset="0"/>
                <a:cs typeface="Arial" charset="0"/>
              </a:rPr>
              <a:t>Телефон Кафедры:</a:t>
            </a: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(495) 938-23-78, (495) 938-23-67</a:t>
            </a:r>
          </a:p>
          <a:p>
            <a:pPr marL="365125" algn="just">
              <a:defRPr/>
            </a:pPr>
            <a:endParaRPr lang="en-US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b="1" dirty="0">
                <a:latin typeface="Myriad Pro" pitchFamily="34" charset="0"/>
                <a:cs typeface="Arial" charset="0"/>
              </a:rPr>
              <a:t>Адрес Кафедры:</a:t>
            </a: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Москва, Ленинские горы, д. 1,</a:t>
            </a:r>
            <a:endParaRPr lang="en-US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строение 13 (4-й учебный корпус),</a:t>
            </a:r>
            <a:endParaRPr lang="en-US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ауд. 525А, 526А</a:t>
            </a:r>
          </a:p>
          <a:p>
            <a:pPr marL="365125" algn="just">
              <a:defRPr/>
            </a:pPr>
            <a:endParaRPr lang="ru-RU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en-US" b="1" dirty="0">
                <a:latin typeface="Myriad Pro" pitchFamily="34" charset="0"/>
                <a:cs typeface="Arial" charset="0"/>
              </a:rPr>
              <a:t>E-mail:</a:t>
            </a:r>
          </a:p>
          <a:p>
            <a:pPr marL="365125" algn="just">
              <a:defRPr/>
            </a:pPr>
            <a:r>
              <a:rPr lang="en" dirty="0">
                <a:latin typeface="Myriad Pro" pitchFamily="34" charset="0"/>
                <a:cs typeface="Arial" charset="0"/>
                <a:hlinkClick r:id="rId4"/>
              </a:rPr>
              <a:t>predprim@predprim.ru</a:t>
            </a:r>
            <a:r>
              <a:rPr lang="en" dirty="0">
                <a:latin typeface="Myriad Pro" pitchFamily="34" charset="0"/>
                <a:cs typeface="Arial" charset="0"/>
              </a:rPr>
              <a:t> </a:t>
            </a:r>
            <a:endParaRPr lang="ru-RU" dirty="0">
              <a:latin typeface="Myriad Pro" pitchFamily="34" charset="0"/>
              <a:cs typeface="Arial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="" xmlns:a16="http://schemas.microsoft.com/office/drawing/2014/main" id="{3C6E0880-8AAE-2A43-B532-6E33E6528DAB}"/>
              </a:ext>
            </a:extLst>
          </p:cNvPr>
          <p:cNvSpPr txBox="1">
            <a:spLocks/>
          </p:cNvSpPr>
          <p:nvPr/>
        </p:nvSpPr>
        <p:spPr bwMode="auto">
          <a:xfrm>
            <a:off x="266700" y="1547605"/>
            <a:ext cx="9720262" cy="5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 indent="182563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2400" dirty="0"/>
              <a:t>РЕКВИЗИТЫ КАФЕДРЫ ПРЕДПРИНИМАТЕЛЬСКОГО ПРАВА </a:t>
            </a:r>
            <a:endParaRPr lang="ru-RU" altLang="ru-RU" sz="2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82329906-4DA4-3B45-9F23-A112CB48B3B0}"/>
              </a:ext>
            </a:extLst>
          </p:cNvPr>
          <p:cNvSpPr/>
          <p:nvPr/>
        </p:nvSpPr>
        <p:spPr>
          <a:xfrm>
            <a:off x="5304010" y="2268462"/>
            <a:ext cx="4657328" cy="39703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65125" algn="just">
              <a:defRPr/>
            </a:pPr>
            <a:r>
              <a:rPr lang="ru-RU" b="1" dirty="0">
                <a:latin typeface="Myriad Pro" pitchFamily="34" charset="0"/>
                <a:cs typeface="Arial" charset="0"/>
              </a:rPr>
              <a:t>Кафедра в социальных сетях:</a:t>
            </a:r>
          </a:p>
          <a:p>
            <a:pPr marL="365125" algn="just">
              <a:defRPr/>
            </a:pPr>
            <a:r>
              <a:rPr lang="ru-RU" dirty="0" err="1">
                <a:latin typeface="Myriad Pro" pitchFamily="34" charset="0"/>
                <a:cs typeface="Arial" charset="0"/>
              </a:rPr>
              <a:t>Вконтакте</a:t>
            </a:r>
            <a:r>
              <a:rPr lang="ru-RU" dirty="0">
                <a:latin typeface="Myriad Pro" pitchFamily="34" charset="0"/>
                <a:cs typeface="Arial" charset="0"/>
              </a:rPr>
              <a:t>:</a:t>
            </a:r>
          </a:p>
          <a:p>
            <a:pPr marL="365125" algn="just">
              <a:defRPr/>
            </a:pPr>
            <a:r>
              <a:rPr lang="en" dirty="0">
                <a:latin typeface="Myriad Pro" pitchFamily="34" charset="0"/>
                <a:cs typeface="Arial" charset="0"/>
                <a:hlinkClick r:id="rId5"/>
              </a:rPr>
              <a:t>https://vk.com/predprim</a:t>
            </a:r>
            <a:r>
              <a:rPr lang="ru-RU" dirty="0">
                <a:latin typeface="Myriad Pro" pitchFamily="34" charset="0"/>
                <a:cs typeface="Arial" charset="0"/>
              </a:rPr>
              <a:t> </a:t>
            </a: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В </a:t>
            </a:r>
            <a:r>
              <a:rPr lang="ru-RU" dirty="0" err="1">
                <a:latin typeface="Myriad Pro" pitchFamily="34" charset="0"/>
                <a:cs typeface="Arial" charset="0"/>
              </a:rPr>
              <a:t>Твиттере</a:t>
            </a:r>
            <a:r>
              <a:rPr lang="ru-RU" dirty="0">
                <a:latin typeface="Myriad Pro" pitchFamily="34" charset="0"/>
                <a:cs typeface="Arial" charset="0"/>
              </a:rPr>
              <a:t>:</a:t>
            </a:r>
          </a:p>
          <a:p>
            <a:pPr marL="365125" algn="just">
              <a:defRPr/>
            </a:pPr>
            <a:r>
              <a:rPr lang="en" dirty="0">
                <a:latin typeface="Myriad Pro" pitchFamily="34" charset="0"/>
                <a:cs typeface="Arial" charset="0"/>
                <a:hlinkClick r:id="rId6"/>
              </a:rPr>
              <a:t>https://twitter.com/predprim</a:t>
            </a:r>
            <a:r>
              <a:rPr lang="ru-RU" dirty="0">
                <a:latin typeface="Myriad Pro" pitchFamily="34" charset="0"/>
                <a:cs typeface="Arial" charset="0"/>
              </a:rPr>
              <a:t> </a:t>
            </a:r>
            <a:endParaRPr lang="en-US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endParaRPr lang="ru-RU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b="1" dirty="0">
                <a:latin typeface="Myriad Pro" pitchFamily="34" charset="0"/>
                <a:cs typeface="Arial" charset="0"/>
              </a:rPr>
              <a:t>Научно-образовательный центр (НОЦ) Кафедры:</a:t>
            </a: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Москва, Ленинские горы, д. 1,</a:t>
            </a:r>
            <a:endParaRPr lang="en-US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строение 13 (4-й учебный корпус),</a:t>
            </a:r>
            <a:endParaRPr lang="en-US" dirty="0">
              <a:latin typeface="Myriad Pro" pitchFamily="34" charset="0"/>
              <a:cs typeface="Arial" charset="0"/>
            </a:endParaRPr>
          </a:p>
          <a:p>
            <a:pPr marL="365125" algn="just">
              <a:defRPr/>
            </a:pPr>
            <a:r>
              <a:rPr lang="ru-RU" dirty="0">
                <a:latin typeface="Myriad Pro" pitchFamily="34" charset="0"/>
                <a:cs typeface="Arial" charset="0"/>
              </a:rPr>
              <a:t>ауд. 564А</a:t>
            </a:r>
          </a:p>
          <a:p>
            <a:pPr marL="365125" algn="just">
              <a:defRPr/>
            </a:pPr>
            <a:endParaRPr lang="ru-RU" dirty="0">
              <a:latin typeface="Myriad Pro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Калинина Женька\Pictures\Универ\Predprim\1 копия.jpg">
            <a:extLst>
              <a:ext uri="{FF2B5EF4-FFF2-40B4-BE49-F238E27FC236}">
                <a16:creationId xmlns="" xmlns:a16="http://schemas.microsoft.com/office/drawing/2014/main" id="{DF86CB03-76F9-F34B-8117-170648DD1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68263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Содержимое 5">
            <a:extLst>
              <a:ext uri="{FF2B5EF4-FFF2-40B4-BE49-F238E27FC236}">
                <a16:creationId xmlns="" xmlns:a16="http://schemas.microsoft.com/office/drawing/2014/main" id="{3D4D9556-96ED-DE4B-8624-2BDD05F1A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52665"/>
            <a:ext cx="10690225" cy="10747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4000" b="1" dirty="0">
                <a:solidFill>
                  <a:schemeClr val="bg1"/>
                </a:solidFill>
                <a:latin typeface="Myriad Pro" pitchFamily="34" charset="0"/>
              </a:rPr>
              <a:t>СПАСИБО ЗА ВНИМАНИЕ 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4AAD9BF-C89B-0848-B98A-A14286E7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81" y="323850"/>
            <a:ext cx="9620250" cy="1260475"/>
          </a:xfrm>
        </p:spPr>
        <p:txBody>
          <a:bodyPr/>
          <a:lstStyle/>
          <a:p>
            <a:r>
              <a:rPr lang="ru-RU" altLang="ru-RU" sz="2600" b="1" dirty="0">
                <a:latin typeface="Myriad Pro" pitchFamily="34" charset="0"/>
              </a:rPr>
              <a:t/>
            </a:r>
            <a:br>
              <a:rPr lang="ru-RU" altLang="ru-RU" sz="2600" b="1" dirty="0"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>Юридический </a:t>
            </a:r>
            <a:r>
              <a:rPr lang="ru-RU" altLang="ru-RU" sz="2600" b="1" dirty="0" smtClean="0">
                <a:latin typeface="Myriad Pro" pitchFamily="34" charset="0"/>
              </a:rPr>
              <a:t>факультет </a:t>
            </a:r>
            <a:r>
              <a:rPr lang="ru-RU" altLang="ru-RU" sz="2600" b="1" dirty="0">
                <a:latin typeface="Myriad Pro" pitchFamily="34" charset="0"/>
              </a:rPr>
              <a:t>МГУ </a:t>
            </a:r>
            <a:r>
              <a:rPr lang="ru-RU" altLang="ru-RU" sz="2600" b="1" dirty="0" smtClean="0">
                <a:latin typeface="Myriad Pro" pitchFamily="34" charset="0"/>
              </a:rPr>
              <a:t>имени </a:t>
            </a:r>
            <a:r>
              <a:rPr lang="ru-RU" altLang="ru-RU" sz="2600" b="1" dirty="0">
                <a:latin typeface="Myriad Pro" pitchFamily="34" charset="0"/>
              </a:rPr>
              <a:t>М.В. Ломоносова</a:t>
            </a:r>
            <a:br>
              <a:rPr lang="ru-RU" altLang="ru-RU" sz="2600" b="1" dirty="0"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>Кафедра Предпринимательского права </a:t>
            </a:r>
            <a:br>
              <a:rPr lang="ru-RU" altLang="ru-RU" sz="2600" b="1" dirty="0">
                <a:latin typeface="Myriad Pro" pitchFamily="34" charset="0"/>
              </a:rPr>
            </a:br>
            <a:endParaRPr lang="ru-RU" altLang="ru-RU" sz="2600" b="1" dirty="0">
              <a:latin typeface="Myriad Pro" pitchFamily="34" charset="0"/>
            </a:endParaRPr>
          </a:p>
        </p:txBody>
      </p:sp>
      <p:pic>
        <p:nvPicPr>
          <p:cNvPr id="7" name="Место для объекта 8">
            <a:extLst>
              <a:ext uri="{FF2B5EF4-FFF2-40B4-BE49-F238E27FC236}">
                <a16:creationId xmlns="" xmlns:a16="http://schemas.microsoft.com/office/drawing/2014/main" id="{2E82A98E-F35E-F140-8D67-65890A49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792" y="5580063"/>
            <a:ext cx="15843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65D374A-CD95-8C4D-A506-0E3130DBD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04" y="6012879"/>
            <a:ext cx="2927448" cy="14558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B869A626-23EA-8D4F-A1D8-EE88D500D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Содержимое 2">
            <a:extLst>
              <a:ext uri="{FF2B5EF4-FFF2-40B4-BE49-F238E27FC236}">
                <a16:creationId xmlns="" xmlns:a16="http://schemas.microsoft.com/office/drawing/2014/main" id="{2E4BE682-3341-FD4D-863F-652668FD1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8" y="893763"/>
            <a:ext cx="7489825" cy="2641600"/>
          </a:xfrm>
        </p:spPr>
        <p:txBody>
          <a:bodyPr anchor="ctr"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latin typeface="Myriad Pro" pitchFamily="34" charset="0"/>
              </a:rPr>
              <a:t>Основатель кафедры и </a:t>
            </a:r>
            <a:r>
              <a:rPr lang="ru-RU" altLang="ru-RU" sz="2400" dirty="0" smtClean="0">
                <a:latin typeface="Myriad Pro" pitchFamily="34" charset="0"/>
              </a:rPr>
              <a:t>первый </a:t>
            </a:r>
            <a:r>
              <a:rPr lang="ru-RU" altLang="ru-RU" sz="2400" dirty="0">
                <a:latin typeface="Myriad Pro" pitchFamily="34" charset="0"/>
              </a:rPr>
              <a:t>заведующий – </a:t>
            </a:r>
            <a:r>
              <a:rPr lang="ru-RU" altLang="ru-RU" sz="2400" b="1" dirty="0">
                <a:latin typeface="Myriad Pro" pitchFamily="34" charset="0"/>
              </a:rPr>
              <a:t>Анатолий Григорьевич Быков</a:t>
            </a:r>
            <a:r>
              <a:rPr lang="ru-RU" altLang="ru-RU" sz="2400" dirty="0">
                <a:latin typeface="Myriad Pro" pitchFamily="34" charset="0"/>
              </a:rPr>
              <a:t>, доктор юридических наук, профессор, член </a:t>
            </a:r>
            <a:r>
              <a:rPr lang="ru-RU" altLang="ru-RU" sz="2400" dirty="0" smtClean="0">
                <a:latin typeface="Myriad Pro" pitchFamily="34" charset="0"/>
              </a:rPr>
              <a:t>Президиума МКАС при ТПП России</a:t>
            </a:r>
            <a:endParaRPr lang="ru-RU" altLang="ru-RU" sz="2400" dirty="0">
              <a:latin typeface="Myriad Pro" pitchFamily="34" charset="0"/>
            </a:endParaRPr>
          </a:p>
        </p:txBody>
      </p:sp>
      <p:pic>
        <p:nvPicPr>
          <p:cNvPr id="6149" name="Picture 5" descr="C:\Users\Nightkryptonite\Google Drive\кафедра\презентация магистрской программы\Быков.jpg">
            <a:extLst>
              <a:ext uri="{FF2B5EF4-FFF2-40B4-BE49-F238E27FC236}">
                <a16:creationId xmlns="" xmlns:a16="http://schemas.microsoft.com/office/drawing/2014/main" id="{DCFAD9D5-60A6-2141-81C0-A2D7D9351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876300"/>
            <a:ext cx="2159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C:\Users\Nightkryptonite\Google Drive\кафедра\презентация магистрской программы\Губин.jpg">
            <a:extLst>
              <a:ext uri="{FF2B5EF4-FFF2-40B4-BE49-F238E27FC236}">
                <a16:creationId xmlns="" xmlns:a16="http://schemas.microsoft.com/office/drawing/2014/main" id="{C6EC2F7A-96D4-EE41-B67F-E4D765F0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897313"/>
            <a:ext cx="2103437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>
            <a:extLst>
              <a:ext uri="{FF2B5EF4-FFF2-40B4-BE49-F238E27FC236}">
                <a16:creationId xmlns="" xmlns:a16="http://schemas.microsoft.com/office/drawing/2014/main" id="{4F69A8CF-900D-7746-9ACA-B7211D307E25}"/>
              </a:ext>
            </a:extLst>
          </p:cNvPr>
          <p:cNvSpPr txBox="1">
            <a:spLocks/>
          </p:cNvSpPr>
          <p:nvPr/>
        </p:nvSpPr>
        <p:spPr bwMode="auto">
          <a:xfrm>
            <a:off x="2716213" y="3886200"/>
            <a:ext cx="748823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6138" indent="-325438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35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607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79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75125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latin typeface="Myriad Pro" pitchFamily="34" charset="0"/>
              </a:rPr>
              <a:t>Заведующий кафедрой – </a:t>
            </a:r>
            <a:r>
              <a:rPr lang="ru-RU" altLang="ru-RU" sz="2400" b="1" dirty="0">
                <a:latin typeface="Myriad Pro" pitchFamily="34" charset="0"/>
              </a:rPr>
              <a:t>Евгений </a:t>
            </a:r>
            <a:r>
              <a:rPr lang="ru-RU" altLang="ru-RU" sz="2400" b="1" dirty="0" err="1">
                <a:latin typeface="Myriad Pro" pitchFamily="34" charset="0"/>
              </a:rPr>
              <a:t>Парфирьевич</a:t>
            </a:r>
            <a:r>
              <a:rPr lang="ru-RU" altLang="ru-RU" sz="2400" b="1" dirty="0">
                <a:latin typeface="Myriad Pro" pitchFamily="34" charset="0"/>
              </a:rPr>
              <a:t> Губин</a:t>
            </a:r>
            <a:r>
              <a:rPr lang="ru-RU" altLang="ru-RU" sz="2400" dirty="0">
                <a:latin typeface="Myriad Pro" pitchFamily="34" charset="0"/>
              </a:rPr>
              <a:t>, доктор юридических наук, профессор, Заслуженный юрист Российской Федерации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C743D26D-003B-2344-8FE7-5BA90DD4F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>
            <a:extLst>
              <a:ext uri="{FF2B5EF4-FFF2-40B4-BE49-F238E27FC236}">
                <a16:creationId xmlns="" xmlns:a16="http://schemas.microsoft.com/office/drawing/2014/main" id="{775E9B35-41A8-3B45-A64B-E2D5429E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868524"/>
            <a:ext cx="9620250" cy="855662"/>
          </a:xfrm>
        </p:spPr>
        <p:txBody>
          <a:bodyPr/>
          <a:lstStyle/>
          <a:p>
            <a:r>
              <a:rPr lang="ru-RU" altLang="ru-RU" sz="3200" b="1" dirty="0">
                <a:latin typeface="Myriad Pro" pitchFamily="34" charset="0"/>
              </a:rPr>
              <a:t>Начало преподавания конкурентного права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731E3138-B13B-2C46-BC2E-6A888909934F}"/>
              </a:ext>
            </a:extLst>
          </p:cNvPr>
          <p:cNvGrpSpPr/>
          <p:nvPr/>
        </p:nvGrpSpPr>
        <p:grpSpPr>
          <a:xfrm>
            <a:off x="840757" y="2052439"/>
            <a:ext cx="8418252" cy="1944223"/>
            <a:chOff x="-11345" y="356436"/>
            <a:chExt cx="8418252" cy="1944223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="" xmlns:a16="http://schemas.microsoft.com/office/drawing/2014/main" id="{BC9F193D-2B0B-7A49-B062-B939FEBDD47C}"/>
                </a:ext>
              </a:extLst>
            </p:cNvPr>
            <p:cNvSpPr/>
            <p:nvPr/>
          </p:nvSpPr>
          <p:spPr>
            <a:xfrm>
              <a:off x="-11345" y="356436"/>
              <a:ext cx="8418252" cy="1944223"/>
            </a:xfrm>
            <a:prstGeom prst="roundRect">
              <a:avLst>
                <a:gd name="adj" fmla="val 10000"/>
              </a:avLst>
            </a:prstGeom>
            <a:solidFill>
              <a:srgbClr val="A9D6E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>
              <a:extLst>
                <a:ext uri="{FF2B5EF4-FFF2-40B4-BE49-F238E27FC236}">
                  <a16:creationId xmlns="" xmlns:a16="http://schemas.microsoft.com/office/drawing/2014/main" id="{4FDB9DA0-09A0-6D49-AA5F-8992E558DD05}"/>
                </a:ext>
              </a:extLst>
            </p:cNvPr>
            <p:cNvSpPr txBox="1"/>
            <p:nvPr/>
          </p:nvSpPr>
          <p:spPr>
            <a:xfrm>
              <a:off x="45598" y="413380"/>
              <a:ext cx="6679660" cy="1830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200" b="1" u="sng" kern="1200" dirty="0">
                  <a:latin typeface="Myriad Pro" pitchFamily="34" charset="0"/>
                </a:rPr>
                <a:t>1993</a:t>
              </a:r>
              <a:r>
                <a:rPr lang="ru-RU" sz="2200" b="1" u="sng" kern="1200" dirty="0">
                  <a:latin typeface="Myriad Pro" pitchFamily="34" charset="0"/>
                </a:rPr>
                <a:t> год </a:t>
              </a:r>
              <a:r>
                <a:rPr lang="ru-RU" sz="2200" b="1" kern="1200" dirty="0">
                  <a:latin typeface="Myriad Pro" pitchFamily="34" charset="0"/>
                </a:rPr>
                <a:t/>
              </a:r>
              <a:br>
                <a:rPr lang="ru-RU" sz="2200" b="1" kern="1200" dirty="0">
                  <a:latin typeface="Myriad Pro" pitchFamily="34" charset="0"/>
                </a:rPr>
              </a:br>
              <a:r>
                <a:rPr lang="ru-RU" sz="2200" b="1" dirty="0"/>
                <a:t>В</a:t>
              </a:r>
              <a:r>
                <a:rPr lang="ru-RU" altLang="ru-RU" sz="2200" b="1" dirty="0"/>
                <a:t>ключение темы «Правовое регулирование конкуренции и монополии в Программу курса «Предпринимательское право»</a:t>
              </a:r>
              <a:endParaRPr lang="ru-RU" sz="2200" b="1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B683B5DB-A2E5-7849-96DF-500F73DD94A1}"/>
              </a:ext>
            </a:extLst>
          </p:cNvPr>
          <p:cNvGrpSpPr/>
          <p:nvPr/>
        </p:nvGrpSpPr>
        <p:grpSpPr>
          <a:xfrm>
            <a:off x="1476597" y="4864342"/>
            <a:ext cx="8678641" cy="1868617"/>
            <a:chOff x="624495" y="3168339"/>
            <a:chExt cx="8372871" cy="1519353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="" xmlns:a16="http://schemas.microsoft.com/office/drawing/2014/main" id="{68CAE027-D481-FB43-A2A2-236BC0FDB535}"/>
                </a:ext>
              </a:extLst>
            </p:cNvPr>
            <p:cNvSpPr/>
            <p:nvPr/>
          </p:nvSpPr>
          <p:spPr>
            <a:xfrm>
              <a:off x="624495" y="3168339"/>
              <a:ext cx="8372871" cy="1519353"/>
            </a:xfrm>
            <a:prstGeom prst="roundRect">
              <a:avLst>
                <a:gd name="adj" fmla="val 10000"/>
              </a:avLst>
            </a:prstGeom>
            <a:solidFill>
              <a:srgbClr val="D6EAF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6">
              <a:extLst>
                <a:ext uri="{FF2B5EF4-FFF2-40B4-BE49-F238E27FC236}">
                  <a16:creationId xmlns="" xmlns:a16="http://schemas.microsoft.com/office/drawing/2014/main" id="{9C51A177-1B32-3C4A-98B8-5AE0B1A56278}"/>
                </a:ext>
              </a:extLst>
            </p:cNvPr>
            <p:cNvSpPr txBox="1"/>
            <p:nvPr/>
          </p:nvSpPr>
          <p:spPr>
            <a:xfrm>
              <a:off x="668995" y="3212839"/>
              <a:ext cx="6119202" cy="1430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200" b="1" u="sng" kern="1200" dirty="0">
                  <a:solidFill>
                    <a:srgbClr val="4C493E"/>
                  </a:solidFill>
                  <a:latin typeface="Myriad Pro" pitchFamily="34" charset="0"/>
                </a:rPr>
                <a:t>199</a:t>
              </a:r>
              <a:r>
                <a:rPr lang="ru-RU" sz="2200" b="1" u="sng" kern="1200" dirty="0">
                  <a:solidFill>
                    <a:srgbClr val="4C493E"/>
                  </a:solidFill>
                  <a:latin typeface="Myriad Pro" pitchFamily="34" charset="0"/>
                </a:rPr>
                <a:t>6 год</a:t>
              </a:r>
              <a:r>
                <a:rPr lang="ru-RU" sz="2200" b="1" kern="1200" dirty="0">
                  <a:solidFill>
                    <a:srgbClr val="4C493E"/>
                  </a:solidFill>
                  <a:latin typeface="Myriad Pro" pitchFamily="34" charset="0"/>
                </a:rPr>
                <a:t/>
              </a:r>
              <a:br>
                <a:rPr lang="ru-RU" sz="2200" b="1" kern="1200" dirty="0">
                  <a:solidFill>
                    <a:srgbClr val="4C493E"/>
                  </a:solidFill>
                  <a:latin typeface="Myriad Pro" pitchFamily="34" charset="0"/>
                </a:rPr>
              </a:br>
              <a:r>
                <a:rPr lang="ru-RU" sz="2200" dirty="0">
                  <a:solidFill>
                    <a:srgbClr val="4C493E"/>
                  </a:solidFill>
                  <a:latin typeface="Myriad Pro" pitchFamily="34" charset="0"/>
                </a:rPr>
                <a:t>Начало преподавания специального учебного курса «Правовое регулирование конкуренции и монополии»</a:t>
              </a:r>
              <a:endParaRPr lang="ru-RU" sz="2200" kern="1200" dirty="0">
                <a:solidFill>
                  <a:srgbClr val="4C493E"/>
                </a:solidFill>
                <a:latin typeface="Myriad Pro" pitchFamily="34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9CD0108E-F6B7-234A-B241-79E37A6A3A88}"/>
              </a:ext>
            </a:extLst>
          </p:cNvPr>
          <p:cNvGrpSpPr/>
          <p:nvPr/>
        </p:nvGrpSpPr>
        <p:grpSpPr>
          <a:xfrm>
            <a:off x="7073304" y="3564608"/>
            <a:ext cx="1540171" cy="1540171"/>
            <a:chOff x="6466310" y="1944212"/>
            <a:chExt cx="1727111" cy="1727111"/>
          </a:xfrm>
        </p:grpSpPr>
        <p:sp>
          <p:nvSpPr>
            <p:cNvPr id="9" name="Стрелка вниз 8">
              <a:extLst>
                <a:ext uri="{FF2B5EF4-FFF2-40B4-BE49-F238E27FC236}">
                  <a16:creationId xmlns="" xmlns:a16="http://schemas.microsoft.com/office/drawing/2014/main" id="{E5229CE3-9F2F-CB46-8896-738936C9728C}"/>
                </a:ext>
              </a:extLst>
            </p:cNvPr>
            <p:cNvSpPr/>
            <p:nvPr/>
          </p:nvSpPr>
          <p:spPr>
            <a:xfrm>
              <a:off x="6466310" y="1944212"/>
              <a:ext cx="1727111" cy="1727111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4C493E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Стрелка вниз 8">
              <a:extLst>
                <a:ext uri="{FF2B5EF4-FFF2-40B4-BE49-F238E27FC236}">
                  <a16:creationId xmlns="" xmlns:a16="http://schemas.microsoft.com/office/drawing/2014/main" id="{19A57E63-7A53-D14A-B016-1F3A932B33BD}"/>
                </a:ext>
              </a:extLst>
            </p:cNvPr>
            <p:cNvSpPr txBox="1"/>
            <p:nvPr/>
          </p:nvSpPr>
          <p:spPr>
            <a:xfrm>
              <a:off x="6854910" y="1944212"/>
              <a:ext cx="949911" cy="12996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0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86B120B0-21B5-E14F-B69F-1528ED23A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1">
            <a:extLst>
              <a:ext uri="{FF2B5EF4-FFF2-40B4-BE49-F238E27FC236}">
                <a16:creationId xmlns="" xmlns:a16="http://schemas.microsoft.com/office/drawing/2014/main" id="{39885BD8-FA92-6F41-B2C4-931D6523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1003623"/>
            <a:ext cx="9620250" cy="760090"/>
          </a:xfrm>
        </p:spPr>
        <p:txBody>
          <a:bodyPr/>
          <a:lstStyle/>
          <a:p>
            <a:r>
              <a:rPr lang="ru-RU" altLang="ru-RU" sz="2800" b="1" dirty="0"/>
              <a:t>В настоящее время преподавание конкурентного права осуществляется в рамках:</a:t>
            </a:r>
            <a:endParaRPr lang="ru-RU" alt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A9B9DEA-F4C3-A04A-950E-F575771B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09" y="1763713"/>
            <a:ext cx="9274620" cy="49911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ru-RU" sz="2400" dirty="0"/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курсов для бакалавров;</a:t>
            </a: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программы магистратуры по направлению «Конкурентное право»;</a:t>
            </a: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программ для аспирантов;</a:t>
            </a: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научно-образовательного центра «Право и бизнес» (отделение «Конкурентное право»);</a:t>
            </a: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научного студенческого общества (НСО) кафедры предпринимательского права;</a:t>
            </a:r>
            <a:endParaRPr lang="en-US" alt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программы дополнительного образования «Юрист компании»;</a:t>
            </a:r>
            <a:endParaRPr lang="en-US" alt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курсов повышения квалификации.</a:t>
            </a:r>
          </a:p>
          <a:p>
            <a:pPr marL="0" indent="0">
              <a:buFont typeface="Arial" charset="0"/>
              <a:buNone/>
              <a:defRPr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36CE4FEC-8DBF-1D4E-90AB-CADE6C4B9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>
            <a:extLst>
              <a:ext uri="{FF2B5EF4-FFF2-40B4-BE49-F238E27FC236}">
                <a16:creationId xmlns="" xmlns:a16="http://schemas.microsoft.com/office/drawing/2014/main" id="{AF02CDBE-2DFA-CE4D-A76C-1816E5D2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1116013"/>
            <a:ext cx="9620250" cy="857250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latin typeface="Myriad Pro" pitchFamily="34" charset="0"/>
              </a:rPr>
              <a:t>Курсы конкурентного права для </a:t>
            </a:r>
            <a:r>
              <a:rPr lang="ru-RU" altLang="ru-RU" sz="2800" b="1" dirty="0" err="1">
                <a:latin typeface="Myriad Pro" pitchFamily="34" charset="0"/>
              </a:rPr>
              <a:t>бакалавриата</a:t>
            </a:r>
            <a:r>
              <a:rPr lang="ru-RU" altLang="ru-RU" sz="2600" b="1" dirty="0">
                <a:latin typeface="Myriad Pro" pitchFamily="34" charset="0"/>
              </a:rPr>
              <a:t/>
            </a:r>
            <a:br>
              <a:rPr lang="ru-RU" altLang="ru-RU" sz="2600" b="1" dirty="0"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/>
            </a:r>
            <a:br>
              <a:rPr lang="ru-RU" altLang="ru-RU" sz="2600" b="1" dirty="0">
                <a:latin typeface="Myriad Pro" pitchFamily="34" charset="0"/>
              </a:rPr>
            </a:br>
            <a:r>
              <a:rPr lang="ru-RU" altLang="ru-RU" sz="2600" b="1" dirty="0">
                <a:latin typeface="Myriad Pro" pitchFamily="34" charset="0"/>
              </a:rPr>
              <a:t>Наименование курсов</a:t>
            </a:r>
          </a:p>
        </p:txBody>
      </p:sp>
      <p:sp>
        <p:nvSpPr>
          <p:cNvPr id="7172" name="Содержимое 2">
            <a:extLst>
              <a:ext uri="{FF2B5EF4-FFF2-40B4-BE49-F238E27FC236}">
                <a16:creationId xmlns="" xmlns:a16="http://schemas.microsoft.com/office/drawing/2014/main" id="{0E0D6E09-5154-0546-B429-2DD8A880C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88" y="1692275"/>
            <a:ext cx="9850437" cy="4918075"/>
          </a:xfrm>
        </p:spPr>
        <p:txBody>
          <a:bodyPr anchor="ctr"/>
          <a:lstStyle/>
          <a:p>
            <a:pPr algn="just" eaLnBrk="1" hangingPunct="1">
              <a:defRPr/>
            </a:pPr>
            <a:r>
              <a:rPr lang="ru-RU" sz="2200" b="1" dirty="0">
                <a:latin typeface="Myriad Pro" pitchFamily="34" charset="0"/>
              </a:rPr>
              <a:t>Специальный учебный курс </a:t>
            </a:r>
            <a:r>
              <a:rPr lang="ru-RU" sz="2200" dirty="0">
                <a:latin typeface="Myriad Pro" pitchFamily="34" charset="0"/>
              </a:rPr>
              <a:t>«Правовое регулирование конкуренции и монополии (конкурентное право)» для 3-го курса Юридического факультета МГУ</a:t>
            </a:r>
          </a:p>
          <a:p>
            <a:pPr marL="0" indent="361950" algn="just" eaLnBrk="1" hangingPunct="1">
              <a:buFont typeface="Arial" charset="0"/>
              <a:buNone/>
              <a:defRPr/>
            </a:pPr>
            <a:r>
              <a:rPr lang="ru-RU" sz="2200" dirty="0">
                <a:latin typeface="Myriad Pro" pitchFamily="34" charset="0"/>
              </a:rPr>
              <a:t>36 часов-лекции</a:t>
            </a:r>
          </a:p>
          <a:p>
            <a:pPr algn="just" eaLnBrk="1" hangingPunct="1">
              <a:defRPr/>
            </a:pPr>
            <a:r>
              <a:rPr lang="ru-RU" altLang="ru-RU" sz="2200" b="1" dirty="0">
                <a:latin typeface="Myriad Pro" pitchFamily="34" charset="0"/>
              </a:rPr>
              <a:t>Лекции и семинарские занятия</a:t>
            </a:r>
            <a:r>
              <a:rPr lang="ru-RU" altLang="ru-RU" sz="2200" dirty="0">
                <a:latin typeface="Myriad Pro" pitchFamily="34" charset="0"/>
              </a:rPr>
              <a:t> по теме «Правовое регулирование конкуренции и монополии в предпринимательской деятельности» в рамках программы курса «Предпринимательское право»</a:t>
            </a:r>
            <a:endParaRPr lang="en-US" altLang="ru-RU" sz="2200" dirty="0">
              <a:latin typeface="Myriad Pro" pitchFamily="34" charset="0"/>
            </a:endParaRPr>
          </a:p>
          <a:p>
            <a:pPr marL="0" indent="361950" algn="just" eaLnBrk="1" hangingPunct="1">
              <a:buFont typeface="Arial" charset="0"/>
              <a:buNone/>
              <a:defRPr/>
            </a:pPr>
            <a:r>
              <a:rPr lang="ru-RU" altLang="ru-RU" sz="2200" dirty="0">
                <a:latin typeface="Myriad Pro" pitchFamily="34" charset="0"/>
              </a:rPr>
              <a:t>12 часов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BE8A1A32-0737-DF40-BFB7-F7A41DC29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>
            <a:extLst>
              <a:ext uri="{FF2B5EF4-FFF2-40B4-BE49-F238E27FC236}">
                <a16:creationId xmlns="" xmlns:a16="http://schemas.microsoft.com/office/drawing/2014/main" id="{7B4AEAE1-7165-BA45-A445-ECD494AD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900113"/>
            <a:ext cx="9620250" cy="612775"/>
          </a:xfrm>
        </p:spPr>
        <p:txBody>
          <a:bodyPr/>
          <a:lstStyle/>
          <a:p>
            <a:r>
              <a:rPr lang="ru-RU" altLang="ru-RU" sz="2600" b="1">
                <a:latin typeface="Myriad Pro" pitchFamily="34" charset="0"/>
              </a:rPr>
              <a:t>Содержание курсов для бакалавриата</a:t>
            </a:r>
            <a:endParaRPr lang="ru-RU" altLang="ru-RU" sz="2600"/>
          </a:p>
        </p:txBody>
      </p:sp>
      <p:pic>
        <p:nvPicPr>
          <p:cNvPr id="9220" name="Объект 2">
            <a:extLst>
              <a:ext uri="{FF2B5EF4-FFF2-40B4-BE49-F238E27FC236}">
                <a16:creationId xmlns="" xmlns:a16="http://schemas.microsoft.com/office/drawing/2014/main" id="{143BB117-EB31-F94E-8C09-6F41C621370F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1663700"/>
            <a:ext cx="9867900" cy="5715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Калинина Женька\Pictures\Универ\Predprim\3 копия.jpg">
            <a:extLst>
              <a:ext uri="{FF2B5EF4-FFF2-40B4-BE49-F238E27FC236}">
                <a16:creationId xmlns="" xmlns:a16="http://schemas.microsoft.com/office/drawing/2014/main" id="{3A70E9BB-7CB1-7B40-9B33-5B2C50AD3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Заголовок 1">
            <a:extLst>
              <a:ext uri="{FF2B5EF4-FFF2-40B4-BE49-F238E27FC236}">
                <a16:creationId xmlns="" xmlns:a16="http://schemas.microsoft.com/office/drawing/2014/main" id="{95ABAF84-1FC7-774B-9C13-901A3DE98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1260475"/>
            <a:ext cx="9620250" cy="612775"/>
          </a:xfrm>
        </p:spPr>
        <p:txBody>
          <a:bodyPr/>
          <a:lstStyle/>
          <a:p>
            <a:r>
              <a:rPr lang="ru-RU" altLang="ru-RU" sz="2600" b="1">
                <a:latin typeface="Myriad Pro" pitchFamily="34" charset="0"/>
              </a:rPr>
              <a:t>Формы работы на семинарских занятиях</a:t>
            </a:r>
            <a:endParaRPr lang="ru-RU" altLang="ru-RU" sz="2600"/>
          </a:p>
        </p:txBody>
      </p:sp>
      <p:pic>
        <p:nvPicPr>
          <p:cNvPr id="10244" name="Объект 2">
            <a:extLst>
              <a:ext uri="{FF2B5EF4-FFF2-40B4-BE49-F238E27FC236}">
                <a16:creationId xmlns="" xmlns:a16="http://schemas.microsoft.com/office/drawing/2014/main" id="{849E5CC6-0395-2945-BEFE-5C66293094A9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2222500"/>
            <a:ext cx="9829800" cy="31369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C:\Users\Калинина Женька\Pictures\Универ\Predprim\4 копия.jpg">
            <a:extLst>
              <a:ext uri="{FF2B5EF4-FFF2-40B4-BE49-F238E27FC236}">
                <a16:creationId xmlns="" xmlns:a16="http://schemas.microsoft.com/office/drawing/2014/main" id="{3A01E72D-9DB0-DC41-9A51-B3B2B380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88637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Заголовок 1">
            <a:extLst>
              <a:ext uri="{FF2B5EF4-FFF2-40B4-BE49-F238E27FC236}">
                <a16:creationId xmlns="" xmlns:a16="http://schemas.microsoft.com/office/drawing/2014/main" id="{4B55434A-D801-074F-87A7-D7D0FB30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3351213"/>
            <a:ext cx="9620250" cy="855662"/>
          </a:xfrm>
        </p:spPr>
        <p:txBody>
          <a:bodyPr/>
          <a:lstStyle/>
          <a:p>
            <a:pPr eaLnBrk="1" hangingPunct="1"/>
            <a:r>
              <a:rPr lang="ru-RU" altLang="ru-RU" sz="4200" b="1">
                <a:latin typeface="Myriad Pro" pitchFamily="34" charset="0"/>
              </a:rPr>
              <a:t>Магистратура по направлению «Конкурентное право»</a:t>
            </a:r>
            <a:endParaRPr lang="ru-RU" altLang="ru-RU" sz="4200">
              <a:latin typeface="Myriad Pro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4229</TotalTime>
  <Words>1016</Words>
  <Application>Microsoft Office PowerPoint</Application>
  <PresentationFormat>Произвольный</PresentationFormat>
  <Paragraphs>184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Точечный рисунок</vt:lpstr>
      <vt:lpstr> Московский государственный университет  имени М.В. Ломоносова Юридический факультет Кафедра Предпринимательского права  </vt:lpstr>
      <vt:lpstr>Из истории кафедры   </vt:lpstr>
      <vt:lpstr>Презентация PowerPoint</vt:lpstr>
      <vt:lpstr>Начало преподавания конкурентного права</vt:lpstr>
      <vt:lpstr>В настоящее время преподавание конкурентного права осуществляется в рамках:</vt:lpstr>
      <vt:lpstr>Курсы конкурентного права для бакалавриата  Наименование курсов</vt:lpstr>
      <vt:lpstr>Содержание курсов для бакалавриата</vt:lpstr>
      <vt:lpstr>Формы работы на семинарских занятиях</vt:lpstr>
      <vt:lpstr>Магистратура по направлению «Конкурентное право»</vt:lpstr>
      <vt:lpstr>Презентация PowerPoint</vt:lpstr>
      <vt:lpstr>Цели магистерской программы</vt:lpstr>
      <vt:lpstr>Дисциплины программы, обязательные к изучению (общенаучный цикл)</vt:lpstr>
      <vt:lpstr>Тематические особенности преподавания специальных дисциплин (обязательных и по выбору)</vt:lpstr>
      <vt:lpstr>ПРОФЕССИОНАЛЬНЫЙ ЦИКЛ  Обязательные дисциплины</vt:lpstr>
      <vt:lpstr>Дисциплины по выбору</vt:lpstr>
      <vt:lpstr>Штатные преподаватели  МГУ имени М.В. Ломоносова </vt:lpstr>
      <vt:lpstr>Привлеченные преподаватели</vt:lpstr>
      <vt:lpstr>Практика и научно-исследовательская работа</vt:lpstr>
      <vt:lpstr>Презентация PowerPoint</vt:lpstr>
      <vt:lpstr>Презентация PowerPoint</vt:lpstr>
      <vt:lpstr>Презентация PowerPoint</vt:lpstr>
      <vt:lpstr>ПРОГРАММЫ ДЛЯ АСПИРАНТОВ</vt:lpstr>
      <vt:lpstr>Темы в рамках программы «Основные научные проблемы конкурентного права»  (извлечение)</vt:lpstr>
      <vt:lpstr>Темы для исследования в рамках модуля «Сравнительно-правовые исследования по конкурентному праву» (извлечение) </vt:lpstr>
      <vt:lpstr>Иные курсы конкурентного права на юридическом факультете МГУ имени М.В. Ломоносова</vt:lpstr>
      <vt:lpstr>Презентация PowerPoint</vt:lpstr>
      <vt:lpstr>Контактная информация</vt:lpstr>
      <vt:lpstr>КОНТАКТНАЯ ИНФОРМАЦИЯ</vt:lpstr>
      <vt:lpstr> Юридический факультет МГУ имени М.В. Ломоносова Кафедра Предпринимательского права  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Калинина Женька</dc:creator>
  <cp:lastModifiedBy>Sony</cp:lastModifiedBy>
  <cp:revision>203</cp:revision>
  <dcterms:created xsi:type="dcterms:W3CDTF">2011-08-21T17:08:40Z</dcterms:created>
  <dcterms:modified xsi:type="dcterms:W3CDTF">2018-05-15T09:35:29Z</dcterms:modified>
</cp:coreProperties>
</file>